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59" r:id="rId3"/>
  </p:sldIdLst>
  <p:sldSz cx="43891200" cy="32918400"/>
  <p:notesSz cx="6858000" cy="9144000"/>
  <p:embeddedFontLst>
    <p:embeddedFont>
      <p:font typeface="Calibri" panose="020F0502020204030204" pitchFamily="34" charset="0"/>
      <p:regular r:id="rId5"/>
      <p:bold r:id="rId6"/>
      <p:italic r:id="rId7"/>
      <p:boldItalic r:id="rId8"/>
    </p:embeddedFont>
    <p:embeddedFont>
      <p:font typeface="Times" panose="02020603050405020304" pitchFamily="18"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 roundtripDataSignature="AMtx7mi6UvHVmj8BAOSMmOi2kRL5DoPg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E15A6E-E84B-204B-A528-B4227B13F6C4}" v="840" dt="2023-08-02T21:38:10.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93141"/>
  </p:normalViewPr>
  <p:slideViewPr>
    <p:cSldViewPr snapToGrid="0">
      <p:cViewPr>
        <p:scale>
          <a:sx n="48" d="100"/>
          <a:sy n="48" d="100"/>
        </p:scale>
        <p:origin x="-3400"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customschemas.google.com/relationships/presentationmetadata" Target="metadata"/><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100" dirty="0"/>
              <a:t>Two models are important when characterizing electron behavior in a solid by calculating band structure:</a:t>
            </a:r>
          </a:p>
          <a:p>
            <a:pPr marL="457200" indent="-457200" algn="just">
              <a:buFont typeface="Arial" panose="020B0604020202020204" pitchFamily="34" charset="0"/>
              <a:buChar char="•"/>
            </a:pPr>
            <a:r>
              <a:rPr lang="en-US" sz="1100" dirty="0"/>
              <a:t>The nearly free electron model.</a:t>
            </a:r>
          </a:p>
          <a:p>
            <a:pPr marL="457200" indent="-457200" algn="just">
              <a:buFont typeface="Arial" panose="020B0604020202020204" pitchFamily="34" charset="0"/>
              <a:buChar char="•"/>
            </a:pPr>
            <a:r>
              <a:rPr lang="en-US" sz="1100" dirty="0"/>
              <a:t>The </a:t>
            </a:r>
            <a:r>
              <a:rPr lang="en-US" sz="1100" b="1" dirty="0"/>
              <a:t>tight-binding (TB)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even larger systems with around 10,000 or more atoms, self-consistent DFT calculations are no longer feasible to fully account for the interaction. Instead, we adopt a semi-empirical approach, including interaction effects through adjustable parameters to match experimental observations, and calculate the band structure and approximate single-particle states.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Ab initio DFT calculations provide electronic properties and structures. Wannier90 generates Maximally Localized Wannier Functions through Wannier interpolation because we only consider local interactions with electrons that are closely bound to their atoms within the TB model framework.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example is my friend, who does ADMR [Angle-Dependent Magnetoresistance] on strange metals. Well, strange metals are highly correlated, but somehow he can use his ADMR data to find the well-defined Fermi surface that explains the data found.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The model’s semi-empirical approach coupled with its mathematical tractability can aid us in getting a simple analytical Hamiltonian output.</a:t>
            </a:r>
          </a:p>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57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100" dirty="0"/>
              <a:t>Two models are important when characterizing electron behavior in a solid by calculating band structure:</a:t>
            </a:r>
          </a:p>
          <a:p>
            <a:pPr marL="457200" indent="-457200" algn="just">
              <a:buFont typeface="Arial" panose="020B0604020202020204" pitchFamily="34" charset="0"/>
              <a:buChar char="•"/>
            </a:pPr>
            <a:r>
              <a:rPr lang="en-US" sz="1100" dirty="0"/>
              <a:t>The nearly free electron model.</a:t>
            </a:r>
          </a:p>
          <a:p>
            <a:pPr marL="457200" indent="-457200" algn="just">
              <a:buFont typeface="Arial" panose="020B0604020202020204" pitchFamily="34" charset="0"/>
              <a:buChar char="•"/>
            </a:pPr>
            <a:r>
              <a:rPr lang="en-US" sz="1100" dirty="0"/>
              <a:t>The </a:t>
            </a:r>
            <a:r>
              <a:rPr lang="en-US" sz="1100" b="1" dirty="0"/>
              <a:t>tight-binding (TB)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even larger systems with around 10,000 or more atoms, self-consistent DFT calculations are no longer feasible to fully account for the interaction. Instead, we adopt a semi-empirical approach, including interaction effects through adjustable parameters to match experimental observations, and calculate the band structure and approximate single-particle states.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Ab initio DFT calculations provide electronic properties and structures. Wannier90 generates Maximally Localized Wannier Functions through Wannier interpolation because we only consider local interactions with electrons that are closely bound to their atoms within the TB model framework.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example is my friend, who does ADMR [Angle-Dependent Magnetoresistance] on strange metals. Well, strange metals are highly correlated, but somehow he can use his ADMR data to find the well-defined Fermi surface that explains the data found.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The model’s semi-empirical approach coupled with its mathematical tractability can aid us in getting a simple analytical Hamiltonian output.</a:t>
            </a:r>
          </a:p>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810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5387342"/>
            <a:ext cx="37307520"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17289782"/>
            <a:ext cx="32918400"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8763000"/>
            <a:ext cx="186537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8763000"/>
            <a:ext cx="186537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8069582"/>
            <a:ext cx="18568032"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2024360"/>
            <a:ext cx="18568032" cy="176860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8069582"/>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2024360"/>
            <a:ext cx="18659477" cy="176860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4739647"/>
            <a:ext cx="22219920" cy="23393400"/>
          </a:xfrm>
          <a:prstGeom prst="rect">
            <a:avLst/>
          </a:prstGeom>
          <a:noFill/>
          <a:ln>
            <a:noFill/>
          </a:ln>
        </p:spPr>
      </p:sp>
      <p:sp>
        <p:nvSpPr>
          <p:cNvPr id="64" name="Google Shape;64;p11"/>
          <p:cNvSpPr txBox="1">
            <a:spLocks noGrp="1"/>
          </p:cNvSpPr>
          <p:nvPr>
            <p:ph type="body" idx="1"/>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1"/>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1"/>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1"/>
            <a:ext cx="27896822"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2.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5000">
              <a:schemeClr val="accent1">
                <a:lumMod val="45000"/>
                <a:lumOff val="55000"/>
              </a:schemeClr>
            </a:gs>
            <a:gs pos="82000">
              <a:schemeClr val="accent1">
                <a:lumMod val="45000"/>
                <a:lumOff val="55000"/>
                <a:alpha val="44000"/>
              </a:schemeClr>
            </a:gs>
            <a:gs pos="100000">
              <a:schemeClr val="accent1">
                <a:lumMod val="30000"/>
                <a:lumOff val="70000"/>
              </a:schemeClr>
            </a:gs>
          </a:gsLst>
          <a:lin ang="2700000" scaled="1"/>
        </a:gradFill>
        <a:effectLst/>
      </p:bgPr>
    </p:bg>
    <p:spTree>
      <p:nvGrpSpPr>
        <p:cNvPr id="1" name="Shape 83"/>
        <p:cNvGrpSpPr/>
        <p:nvPr/>
      </p:nvGrpSpPr>
      <p:grpSpPr>
        <a:xfrm>
          <a:off x="0" y="0"/>
          <a:ext cx="0" cy="0"/>
          <a:chOff x="0" y="0"/>
          <a:chExt cx="0" cy="0"/>
        </a:xfrm>
      </p:grpSpPr>
      <p:sp>
        <p:nvSpPr>
          <p:cNvPr id="89" name="Google Shape;89;p1"/>
          <p:cNvSpPr txBox="1"/>
          <p:nvPr/>
        </p:nvSpPr>
        <p:spPr>
          <a:xfrm>
            <a:off x="14486795" y="5656495"/>
            <a:ext cx="15263690"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Methods and Data Analysis</a:t>
            </a:r>
            <a:endParaRPr/>
          </a:p>
        </p:txBody>
      </p:sp>
      <p:sp>
        <p:nvSpPr>
          <p:cNvPr id="90" name="Google Shape;90;p1"/>
          <p:cNvSpPr txBox="1"/>
          <p:nvPr/>
        </p:nvSpPr>
        <p:spPr>
          <a:xfrm>
            <a:off x="14352503" y="18276465"/>
            <a:ext cx="15395848"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Results</a:t>
            </a:r>
            <a:endParaRPr/>
          </a:p>
        </p:txBody>
      </p:sp>
      <p:sp>
        <p:nvSpPr>
          <p:cNvPr id="93" name="Google Shape;93;p1"/>
          <p:cNvSpPr/>
          <p:nvPr/>
        </p:nvSpPr>
        <p:spPr>
          <a:xfrm>
            <a:off x="0" y="4875853"/>
            <a:ext cx="43891200" cy="615882"/>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101" name="Google Shape;101;p1"/>
          <p:cNvSpPr txBox="1"/>
          <p:nvPr/>
        </p:nvSpPr>
        <p:spPr>
          <a:xfrm>
            <a:off x="30485756" y="14650402"/>
            <a:ext cx="12810535"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Conclusions</a:t>
            </a:r>
            <a:endParaRPr/>
          </a:p>
        </p:txBody>
      </p:sp>
      <p:sp>
        <p:nvSpPr>
          <p:cNvPr id="103" name="Google Shape;103;p1"/>
          <p:cNvSpPr txBox="1"/>
          <p:nvPr/>
        </p:nvSpPr>
        <p:spPr>
          <a:xfrm>
            <a:off x="3657600" y="2995621"/>
            <a:ext cx="36576000" cy="1280160"/>
          </a:xfrm>
          <a:prstGeom prst="rect">
            <a:avLst/>
          </a:prstGeom>
          <a:noFill/>
          <a:ln>
            <a:noFill/>
          </a:ln>
        </p:spPr>
        <p:txBody>
          <a:bodyPr spcFirstLastPara="1" wrap="square" lIns="91425" tIns="45700" rIns="91425" bIns="45700" anchor="t" anchorCtr="0">
            <a:normAutofit lnSpcReduction="10000"/>
          </a:bodyPr>
          <a:lstStyle/>
          <a:p>
            <a:pPr algn="ctr">
              <a:lnSpc>
                <a:spcPct val="90000"/>
              </a:lnSpc>
              <a:buSzPts val="4000"/>
            </a:pPr>
            <a:r>
              <a:rPr lang="en-US" sz="4000" i="1">
                <a:solidFill>
                  <a:schemeClr val="tx1"/>
                </a:solidFill>
                <a:latin typeface="Calibri"/>
                <a:ea typeface="Calibri"/>
                <a:cs typeface="Calibri"/>
                <a:sym typeface="Calibri"/>
              </a:rPr>
              <a:t>Department</a:t>
            </a:r>
            <a:r>
              <a:rPr lang="en-US" sz="4000" b="0" i="1" u="none" strike="noStrike" cap="none">
                <a:solidFill>
                  <a:schemeClr val="tx1"/>
                </a:solidFill>
                <a:latin typeface="Calibri"/>
                <a:ea typeface="Calibri"/>
                <a:cs typeface="Calibri"/>
                <a:sym typeface="Calibri"/>
              </a:rPr>
              <a:t> of Physics</a:t>
            </a:r>
            <a:r>
              <a:rPr lang="en-US" sz="4000" i="1">
                <a:solidFill>
                  <a:schemeClr val="tx1"/>
                </a:solidFill>
                <a:latin typeface="Calibri"/>
                <a:ea typeface="Calibri"/>
                <a:cs typeface="Calibri"/>
                <a:sym typeface="Calibri"/>
              </a:rPr>
              <a:t> and Astronomy</a:t>
            </a:r>
            <a:r>
              <a:rPr lang="en-US" sz="4000" b="0" i="1" u="none" strike="noStrike" cap="none">
                <a:solidFill>
                  <a:schemeClr val="tx1"/>
                </a:solidFill>
                <a:latin typeface="Calibri"/>
                <a:ea typeface="Calibri"/>
                <a:cs typeface="Calibri"/>
                <a:sym typeface="Calibri"/>
              </a:rPr>
              <a:t>, </a:t>
            </a:r>
            <a:r>
              <a:rPr lang="en-US" sz="4000" i="1">
                <a:solidFill>
                  <a:schemeClr val="tx1"/>
                </a:solidFill>
                <a:latin typeface="Calibri"/>
                <a:ea typeface="Calibri"/>
                <a:cs typeface="Calibri"/>
                <a:sym typeface="Calibri"/>
              </a:rPr>
              <a:t>Pomona College</a:t>
            </a:r>
            <a:r>
              <a:rPr lang="en-US" sz="4000" b="0" i="1" u="none" strike="noStrike" cap="none">
                <a:solidFill>
                  <a:schemeClr val="tx1"/>
                </a:solidFill>
                <a:latin typeface="Calibri"/>
                <a:ea typeface="Calibri"/>
                <a:cs typeface="Calibri"/>
                <a:sym typeface="Calibri"/>
              </a:rPr>
              <a:t>, </a:t>
            </a:r>
            <a:r>
              <a:rPr lang="en-US" sz="4000" i="1">
                <a:solidFill>
                  <a:schemeClr val="tx1"/>
                </a:solidFill>
                <a:latin typeface="Calibri"/>
                <a:ea typeface="Calibri"/>
                <a:cs typeface="Calibri"/>
                <a:sym typeface="Calibri"/>
              </a:rPr>
              <a:t>Claremont CA 91711</a:t>
            </a:r>
            <a:r>
              <a:rPr lang="en-US" sz="4000" i="1" baseline="30000">
                <a:solidFill>
                  <a:schemeClr val="tx1"/>
                </a:solidFill>
                <a:latin typeface="Calibri"/>
                <a:ea typeface="Calibri"/>
                <a:cs typeface="Calibri"/>
                <a:sym typeface="Calibri"/>
              </a:rPr>
              <a:t>1</a:t>
            </a:r>
            <a:endParaRPr lang="en-US" baseline="30000">
              <a:solidFill>
                <a:schemeClr val="tx1"/>
              </a:solidFill>
            </a:endParaRPr>
          </a:p>
          <a:p>
            <a:pPr algn="ctr">
              <a:lnSpc>
                <a:spcPct val="90000"/>
              </a:lnSpc>
              <a:spcBef>
                <a:spcPts val="1200"/>
              </a:spcBef>
              <a:buClr>
                <a:schemeClr val="dk1"/>
              </a:buClr>
              <a:buSzPts val="4000"/>
            </a:pPr>
            <a:r>
              <a:rPr lang="en-US" sz="4000" i="1">
                <a:solidFill>
                  <a:schemeClr val="tx1"/>
                </a:solidFill>
                <a:latin typeface="Calibri"/>
                <a:ea typeface="Calibri"/>
                <a:cs typeface="Calibri"/>
                <a:sym typeface="Calibri"/>
              </a:rPr>
              <a:t>Center</a:t>
            </a:r>
            <a:r>
              <a:rPr lang="en-US" sz="4000" b="0" i="1" u="none" strike="noStrike" cap="none">
                <a:solidFill>
                  <a:schemeClr val="tx1"/>
                </a:solidFill>
                <a:latin typeface="Calibri"/>
                <a:ea typeface="Calibri"/>
                <a:cs typeface="Calibri"/>
                <a:sym typeface="Calibri"/>
              </a:rPr>
              <a:t> for Computational </a:t>
            </a:r>
            <a:r>
              <a:rPr lang="en-US" sz="4000" i="1">
                <a:solidFill>
                  <a:schemeClr val="tx1"/>
                </a:solidFill>
                <a:latin typeface="Calibri"/>
                <a:ea typeface="Calibri"/>
                <a:cs typeface="Calibri"/>
                <a:sym typeface="Calibri"/>
              </a:rPr>
              <a:t>Quantum Physics</a:t>
            </a:r>
            <a:r>
              <a:rPr lang="en-US" sz="4000" b="0" i="1" u="none" strike="noStrike" cap="none">
                <a:solidFill>
                  <a:schemeClr val="tx1"/>
                </a:solidFill>
                <a:latin typeface="Calibri"/>
                <a:ea typeface="Calibri"/>
                <a:cs typeface="Calibri"/>
                <a:sym typeface="Calibri"/>
              </a:rPr>
              <a:t>, Flatiron Institute, New York NY 10010</a:t>
            </a:r>
            <a:r>
              <a:rPr lang="en-US" sz="4000" b="0" i="1" u="none" strike="noStrike" cap="none" baseline="30000">
                <a:solidFill>
                  <a:schemeClr val="tx1"/>
                </a:solidFill>
                <a:latin typeface="Calibri"/>
                <a:ea typeface="Calibri"/>
                <a:cs typeface="Calibri"/>
                <a:sym typeface="Calibri"/>
              </a:rPr>
              <a:t>2</a:t>
            </a:r>
            <a:endParaRPr sz="4000" b="0" i="1" u="none" strike="noStrike" cap="none" baseline="30000">
              <a:solidFill>
                <a:schemeClr val="tx1"/>
              </a:solidFill>
              <a:latin typeface="Calibri"/>
              <a:ea typeface="Calibri"/>
              <a:cs typeface="Calibri"/>
            </a:endParaRPr>
          </a:p>
        </p:txBody>
      </p:sp>
      <p:sp>
        <p:nvSpPr>
          <p:cNvPr id="104" name="Google Shape;104;p1"/>
          <p:cNvSpPr txBox="1"/>
          <p:nvPr/>
        </p:nvSpPr>
        <p:spPr>
          <a:xfrm>
            <a:off x="4013774" y="2015588"/>
            <a:ext cx="36576000" cy="754200"/>
          </a:xfrm>
          <a:prstGeom prst="rect">
            <a:avLst/>
          </a:prstGeom>
          <a:noFill/>
          <a:ln>
            <a:noFill/>
          </a:ln>
        </p:spPr>
        <p:txBody>
          <a:bodyPr spcFirstLastPara="1" wrap="square" lIns="91425" tIns="45700" rIns="91425" bIns="45700" anchor="t" anchorCtr="0">
            <a:normAutofit/>
          </a:bodyPr>
          <a:lstStyle/>
          <a:p>
            <a:pPr algn="ctr">
              <a:lnSpc>
                <a:spcPct val="90000"/>
              </a:lnSpc>
              <a:buClr>
                <a:schemeClr val="dk1"/>
              </a:buClr>
              <a:buSzPts val="4800"/>
            </a:pPr>
            <a:r>
              <a:rPr lang="en-US" sz="4800">
                <a:solidFill>
                  <a:schemeClr val="dk1"/>
                </a:solidFill>
                <a:latin typeface="Calibri"/>
                <a:ea typeface="Calibri"/>
                <a:cs typeface="Calibri"/>
                <a:sym typeface="Calibri"/>
              </a:rPr>
              <a:t>Collins Kariuki</a:t>
            </a:r>
            <a:r>
              <a:rPr lang="en-US" sz="4800" baseline="30000">
                <a:solidFill>
                  <a:schemeClr val="dk1"/>
                </a:solidFill>
                <a:latin typeface="Calibri"/>
                <a:ea typeface="Calibri"/>
                <a:cs typeface="Calibri"/>
                <a:sym typeface="Calibri"/>
              </a:rPr>
              <a:t>1,2</a:t>
            </a:r>
            <a:r>
              <a:rPr lang="en-US" sz="4800" b="0" i="0" u="none" strike="noStrike" cap="none">
                <a:solidFill>
                  <a:schemeClr val="dk1"/>
                </a:solidFill>
                <a:latin typeface="Calibri"/>
                <a:ea typeface="Calibri"/>
                <a:cs typeface="Calibri"/>
                <a:sym typeface="Calibri"/>
              </a:rPr>
              <a:t>, </a:t>
            </a:r>
            <a:r>
              <a:rPr lang="en-US" sz="4800">
                <a:latin typeface="Calibri"/>
                <a:ea typeface="Calibri"/>
                <a:sym typeface="Calibri"/>
              </a:rPr>
              <a:t>Sophie Beck</a:t>
            </a:r>
            <a:r>
              <a:rPr lang="en-US" sz="4800" baseline="30000">
                <a:latin typeface="Calibri"/>
                <a:ea typeface="Calibri"/>
                <a:sym typeface="Calibri"/>
              </a:rPr>
              <a:t>2</a:t>
            </a:r>
            <a:r>
              <a:rPr lang="en-US" sz="4800">
                <a:solidFill>
                  <a:schemeClr val="dk1"/>
                </a:solidFill>
                <a:latin typeface="Calibri"/>
                <a:ea typeface="Calibri"/>
                <a:cs typeface="Calibri"/>
                <a:sym typeface="Calibri"/>
              </a:rPr>
              <a:t>, Olivier Gingras</a:t>
            </a:r>
            <a:r>
              <a:rPr lang="en-US" sz="4800" baseline="30000">
                <a:solidFill>
                  <a:schemeClr val="dk1"/>
                </a:solidFill>
                <a:latin typeface="Calibri"/>
                <a:ea typeface="Calibri"/>
                <a:cs typeface="Calibri"/>
                <a:sym typeface="Calibri"/>
              </a:rPr>
              <a:t>2</a:t>
            </a:r>
            <a:endParaRPr lang="en-US" sz="4800" baseline="30000">
              <a:solidFill>
                <a:schemeClr val="dk1"/>
              </a:solidFill>
              <a:latin typeface="Calibri"/>
              <a:ea typeface="Calibri"/>
              <a:cs typeface="Calibri"/>
            </a:endParaRPr>
          </a:p>
          <a:p>
            <a:pPr algn="ctr">
              <a:lnSpc>
                <a:spcPct val="90000"/>
              </a:lnSpc>
              <a:buSzPts val="4800"/>
            </a:pPr>
            <a:endParaRPr lang="en-US" sz="4800">
              <a:solidFill>
                <a:schemeClr val="dk1"/>
              </a:solidFill>
              <a:latin typeface="Calibri"/>
              <a:cs typeface="Calibri"/>
            </a:endParaRPr>
          </a:p>
        </p:txBody>
      </p:sp>
      <p:sp>
        <p:nvSpPr>
          <p:cNvPr id="105" name="Google Shape;105;p1"/>
          <p:cNvSpPr txBox="1"/>
          <p:nvPr/>
        </p:nvSpPr>
        <p:spPr>
          <a:xfrm>
            <a:off x="339296" y="366243"/>
            <a:ext cx="42947958" cy="1617616"/>
          </a:xfrm>
          <a:prstGeom prst="rect">
            <a:avLst/>
          </a:prstGeom>
          <a:noFill/>
          <a:ln>
            <a:noFill/>
          </a:ln>
        </p:spPr>
        <p:txBody>
          <a:bodyPr spcFirstLastPara="1" wrap="square" lIns="91425" tIns="45700" rIns="91425" bIns="45700" anchor="t" anchorCtr="0">
            <a:noAutofit/>
          </a:bodyPr>
          <a:lstStyle/>
          <a:p>
            <a:pPr algn="ctr">
              <a:lnSpc>
                <a:spcPct val="90000"/>
              </a:lnSpc>
              <a:buClr>
                <a:schemeClr val="accent2"/>
              </a:buClr>
              <a:buSzPts val="8400"/>
            </a:pPr>
            <a:r>
              <a:rPr lang="en-US" sz="7500">
                <a:solidFill>
                  <a:srgbClr val="7030A0"/>
                </a:solidFill>
                <a:latin typeface="Calibri"/>
                <a:cs typeface="Calibri"/>
              </a:rPr>
              <a:t>Analytical Tight-Binding Expressions from First Principle Calculations</a:t>
            </a:r>
          </a:p>
        </p:txBody>
      </p:sp>
      <p:sp>
        <p:nvSpPr>
          <p:cNvPr id="109" name="Google Shape;109;p1"/>
          <p:cNvSpPr txBox="1"/>
          <p:nvPr/>
        </p:nvSpPr>
        <p:spPr>
          <a:xfrm>
            <a:off x="421387" y="12203339"/>
            <a:ext cx="13196010" cy="753900"/>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Calibri"/>
                <a:cs typeface="Calibri"/>
                <a:sym typeface="Calibri"/>
              </a:rPr>
              <a:t>Background and Introduction</a:t>
            </a:r>
            <a:endParaRPr/>
          </a:p>
        </p:txBody>
      </p:sp>
      <p:pic>
        <p:nvPicPr>
          <p:cNvPr id="2" name="Picture 2" descr="A black background with purple and grey text&#10;&#10;Description automatically generated">
            <a:extLst>
              <a:ext uri="{FF2B5EF4-FFF2-40B4-BE49-F238E27FC236}">
                <a16:creationId xmlns:a16="http://schemas.microsoft.com/office/drawing/2014/main" id="{18635844-6738-7093-2F3B-A3B321B432F5}"/>
              </a:ext>
            </a:extLst>
          </p:cNvPr>
          <p:cNvPicPr>
            <a:picLocks noChangeAspect="1"/>
          </p:cNvPicPr>
          <p:nvPr/>
        </p:nvPicPr>
        <p:blipFill>
          <a:blip r:embed="rId3"/>
          <a:stretch>
            <a:fillRect/>
          </a:stretch>
        </p:blipFill>
        <p:spPr>
          <a:xfrm>
            <a:off x="613812" y="1736110"/>
            <a:ext cx="9339095" cy="2836046"/>
          </a:xfrm>
          <a:prstGeom prst="rect">
            <a:avLst/>
          </a:prstGeom>
        </p:spPr>
      </p:pic>
      <p:pic>
        <p:nvPicPr>
          <p:cNvPr id="3" name="Picture 3" descr="Blue text on a black background&#10;&#10;Description automatically generated">
            <a:extLst>
              <a:ext uri="{FF2B5EF4-FFF2-40B4-BE49-F238E27FC236}">
                <a16:creationId xmlns:a16="http://schemas.microsoft.com/office/drawing/2014/main" id="{8B7B0053-02EB-FE16-B3A7-09B8101C1037}"/>
              </a:ext>
            </a:extLst>
          </p:cNvPr>
          <p:cNvPicPr>
            <a:picLocks noChangeAspect="1"/>
          </p:cNvPicPr>
          <p:nvPr/>
        </p:nvPicPr>
        <p:blipFill>
          <a:blip r:embed="rId4"/>
          <a:stretch>
            <a:fillRect/>
          </a:stretch>
        </p:blipFill>
        <p:spPr>
          <a:xfrm>
            <a:off x="36504705" y="1608723"/>
            <a:ext cx="6855455" cy="2857122"/>
          </a:xfrm>
          <a:prstGeom prst="rect">
            <a:avLst/>
          </a:prstGeom>
        </p:spPr>
      </p:pic>
      <p:sp>
        <p:nvSpPr>
          <p:cNvPr id="12" name="Rounded Rectangle 11">
            <a:extLst>
              <a:ext uri="{FF2B5EF4-FFF2-40B4-BE49-F238E27FC236}">
                <a16:creationId xmlns:a16="http://schemas.microsoft.com/office/drawing/2014/main" id="{297203A4-C2D0-CF8B-3997-368951F6CE19}"/>
              </a:ext>
            </a:extLst>
          </p:cNvPr>
          <p:cNvSpPr/>
          <p:nvPr/>
        </p:nvSpPr>
        <p:spPr>
          <a:xfrm>
            <a:off x="4614548" y="13378556"/>
            <a:ext cx="4479377" cy="4437741"/>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a:t>For systems of a few 100–1000 atoms, DFT can be employed to find the ground state density and energy of the interacting system without explicitly calculating the many-electron wavefunction.</a:t>
            </a:r>
          </a:p>
        </p:txBody>
      </p:sp>
      <p:sp>
        <p:nvSpPr>
          <p:cNvPr id="25" name="Rounded Rectangle 24">
            <a:extLst>
              <a:ext uri="{FF2B5EF4-FFF2-40B4-BE49-F238E27FC236}">
                <a16:creationId xmlns:a16="http://schemas.microsoft.com/office/drawing/2014/main" id="{B3ACFCF8-E5AC-35E9-291E-7565A81BAE20}"/>
              </a:ext>
            </a:extLst>
          </p:cNvPr>
          <p:cNvSpPr/>
          <p:nvPr/>
        </p:nvSpPr>
        <p:spPr>
          <a:xfrm>
            <a:off x="9451485" y="13335833"/>
            <a:ext cx="4016169" cy="4437741"/>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a:t>In larger systems of 10,000 or more atoms, we adopt a semi-empirical approach, including adjustable parameters to match experimental observations.</a:t>
            </a:r>
          </a:p>
        </p:txBody>
      </p:sp>
      <p:sp>
        <p:nvSpPr>
          <p:cNvPr id="7" name="TextBox 6">
            <a:extLst>
              <a:ext uri="{FF2B5EF4-FFF2-40B4-BE49-F238E27FC236}">
                <a16:creationId xmlns:a16="http://schemas.microsoft.com/office/drawing/2014/main" id="{DBEB8274-87E0-AC61-0503-D71700B58C89}"/>
              </a:ext>
            </a:extLst>
          </p:cNvPr>
          <p:cNvSpPr txBox="1"/>
          <p:nvPr/>
        </p:nvSpPr>
        <p:spPr>
          <a:xfrm>
            <a:off x="600972" y="19125285"/>
            <a:ext cx="12990285" cy="14126944"/>
          </a:xfrm>
          <a:prstGeom prst="rect">
            <a:avLst/>
          </a:prstGeom>
          <a:noFill/>
        </p:spPr>
        <p:txBody>
          <a:bodyPr wrap="square" rtlCol="0">
            <a:spAutoFit/>
          </a:bodyPr>
          <a:lstStyle/>
          <a:p>
            <a:pPr algn="just"/>
            <a:r>
              <a:rPr lang="en-US" sz="3000"/>
              <a:t>If you model electrons as tightly bound to atoms, you get the TB model which assumes that main electronic behavior arises from interactions between neighboring atoms, where electrons hop between atomic orbitals through tunneling or wavefunction overlap.</a:t>
            </a:r>
          </a:p>
          <a:p>
            <a:pPr algn="just"/>
            <a:endParaRPr lang="en-US" sz="1800"/>
          </a:p>
          <a:p>
            <a:pPr algn="just"/>
            <a:r>
              <a:rPr lang="en-US" sz="3000"/>
              <a:t>     The TB model is a minimal model that serves as a foundation for studying electron behavior in metals, including the origins of magnetism and superconductivity:</a:t>
            </a:r>
          </a:p>
          <a:p>
            <a:pPr algn="just"/>
            <a:endParaRPr lang="en-US" sz="3000"/>
          </a:p>
          <a:p>
            <a:pPr algn="just"/>
            <a:r>
              <a:rPr lang="en-US" sz="3000"/>
              <a:t>	For theorists, it reduces the number of parameters, from which they can study the effects of the parameters separately.</a:t>
            </a:r>
          </a:p>
          <a:p>
            <a:pPr algn="just"/>
            <a:endParaRPr lang="en-US" sz="3000"/>
          </a:p>
          <a:p>
            <a:pPr algn="just"/>
            <a:r>
              <a:rPr lang="en-US" sz="3000"/>
              <a:t>	For experimentalists, it’s useful for a one-body description of the electronic structure. Therefore, if they can understand their data by using a simple representation like a TB model, their data can be understood simply.</a:t>
            </a:r>
          </a:p>
          <a:p>
            <a:pPr algn="just"/>
            <a:endParaRPr lang="en-US" sz="3000"/>
          </a:p>
          <a:p>
            <a:pPr algn="just"/>
            <a:endParaRPr lang="en-US" sz="3000"/>
          </a:p>
          <a:p>
            <a:pPr algn="just"/>
            <a:r>
              <a:rPr lang="en-US" sz="3000"/>
              <a:t>An analytical TB model with a restricted number of parameters can help experimentalists fit their data.</a:t>
            </a:r>
            <a:endParaRPr lang="en-US" sz="1800"/>
          </a:p>
          <a:p>
            <a:pPr algn="just"/>
            <a:endParaRPr lang="en-US" sz="1800"/>
          </a:p>
          <a:p>
            <a:pPr algn="just"/>
            <a:endParaRPr lang="en-US" sz="3000"/>
          </a:p>
          <a:p>
            <a:pPr algn="just"/>
            <a:endParaRPr lang="en-US" sz="3000"/>
          </a:p>
          <a:p>
            <a:pPr algn="just"/>
            <a:r>
              <a:rPr lang="en-US" sz="3000"/>
              <a:t>The TB Hamiltonian:</a:t>
            </a:r>
          </a:p>
          <a:p>
            <a:pPr algn="just"/>
            <a:endParaRPr lang="en-US" sz="3000"/>
          </a:p>
          <a:p>
            <a:pPr algn="just"/>
            <a:endParaRPr lang="en-US" sz="3000"/>
          </a:p>
          <a:p>
            <a:pPr algn="just"/>
            <a:endParaRPr lang="en-US" sz="3000"/>
          </a:p>
          <a:p>
            <a:pPr algn="just"/>
            <a:endParaRPr lang="en-US" sz="3000"/>
          </a:p>
          <a:p>
            <a:pPr algn="just"/>
            <a:r>
              <a:rPr lang="en-US" sz="3000"/>
              <a:t>The TB model doesn't consider everything about the electrons but focuses on the electron’s hopping behavior, captured by </a:t>
            </a:r>
            <a:r>
              <a:rPr lang="en-US" sz="3000" b="1"/>
              <a:t>t</a:t>
            </a:r>
            <a:r>
              <a:rPr lang="en-US" sz="3000"/>
              <a:t>.</a:t>
            </a:r>
          </a:p>
          <a:p>
            <a:pPr algn="just"/>
            <a:r>
              <a:rPr lang="en-US" sz="3000"/>
              <a:t> </a:t>
            </a:r>
          </a:p>
          <a:p>
            <a:pPr algn="just"/>
            <a:br>
              <a:rPr lang="en-US" sz="1800"/>
            </a:br>
            <a:endParaRPr lang="en-US" sz="1800"/>
          </a:p>
        </p:txBody>
      </p:sp>
      <p:pic>
        <p:nvPicPr>
          <p:cNvPr id="28" name="Picture 27" descr="A group of black letters&#10;&#10;Description automatically generated">
            <a:extLst>
              <a:ext uri="{FF2B5EF4-FFF2-40B4-BE49-F238E27FC236}">
                <a16:creationId xmlns:a16="http://schemas.microsoft.com/office/drawing/2014/main" id="{5373BA1D-2BA0-EC05-50BA-A738E7226F3F}"/>
              </a:ext>
            </a:extLst>
          </p:cNvPr>
          <p:cNvPicPr>
            <a:picLocks noChangeAspect="1"/>
          </p:cNvPicPr>
          <p:nvPr/>
        </p:nvPicPr>
        <p:blipFill>
          <a:blip r:embed="rId5"/>
          <a:stretch>
            <a:fillRect/>
          </a:stretch>
        </p:blipFill>
        <p:spPr>
          <a:xfrm>
            <a:off x="4435015" y="28398834"/>
            <a:ext cx="8326667" cy="1640665"/>
          </a:xfrm>
          <a:prstGeom prst="rect">
            <a:avLst/>
          </a:prstGeom>
          <a:noFill/>
          <a:effectLst>
            <a:glow rad="228600">
              <a:schemeClr val="accent2">
                <a:satMod val="175000"/>
                <a:alpha val="40000"/>
              </a:schemeClr>
            </a:glow>
            <a:innerShdw blurRad="63500" dist="50800" dir="13500000">
              <a:prstClr val="black">
                <a:alpha val="50000"/>
              </a:prstClr>
            </a:innerShdw>
            <a:softEdge rad="0"/>
          </a:effectLst>
        </p:spPr>
      </p:pic>
      <p:sp>
        <p:nvSpPr>
          <p:cNvPr id="24" name="TextBox 23">
            <a:extLst>
              <a:ext uri="{FF2B5EF4-FFF2-40B4-BE49-F238E27FC236}">
                <a16:creationId xmlns:a16="http://schemas.microsoft.com/office/drawing/2014/main" id="{7BE87B0E-EB43-C0C3-B161-41C918FBB85A}"/>
              </a:ext>
            </a:extLst>
          </p:cNvPr>
          <p:cNvSpPr txBox="1"/>
          <p:nvPr/>
        </p:nvSpPr>
        <p:spPr>
          <a:xfrm>
            <a:off x="14352495" y="19307520"/>
            <a:ext cx="9197708" cy="1938992"/>
          </a:xfrm>
          <a:prstGeom prst="rect">
            <a:avLst/>
          </a:prstGeom>
          <a:noFill/>
        </p:spPr>
        <p:txBody>
          <a:bodyPr wrap="square" rtlCol="0">
            <a:spAutoFit/>
          </a:bodyPr>
          <a:lstStyle/>
          <a:p>
            <a:pPr algn="just"/>
            <a:r>
              <a:rPr lang="en-US" sz="3000"/>
              <a:t>      We tested our function on various cuprates, including La</a:t>
            </a:r>
            <a:r>
              <a:rPr lang="en-US" sz="3000" baseline="-25000"/>
              <a:t>2</a:t>
            </a:r>
            <a:r>
              <a:rPr lang="en-US" sz="3000"/>
              <a:t>CuO</a:t>
            </a:r>
            <a:r>
              <a:rPr lang="en-US" sz="3000" baseline="-25000"/>
              <a:t>4</a:t>
            </a:r>
            <a:r>
              <a:rPr lang="en-US" sz="3000"/>
              <a:t> (lanthanum cuprate), a superconductor. This system has one orbital and one site per unit cell.</a:t>
            </a:r>
          </a:p>
        </p:txBody>
      </p:sp>
      <p:sp>
        <p:nvSpPr>
          <p:cNvPr id="31" name="TextBox 30">
            <a:extLst>
              <a:ext uri="{FF2B5EF4-FFF2-40B4-BE49-F238E27FC236}">
                <a16:creationId xmlns:a16="http://schemas.microsoft.com/office/drawing/2014/main" id="{ECEBD753-E9AA-1365-A0F8-9E81DD76051A}"/>
              </a:ext>
            </a:extLst>
          </p:cNvPr>
          <p:cNvSpPr txBox="1"/>
          <p:nvPr/>
        </p:nvSpPr>
        <p:spPr>
          <a:xfrm>
            <a:off x="14587824" y="29320493"/>
            <a:ext cx="14728432" cy="3323987"/>
          </a:xfrm>
          <a:prstGeom prst="rect">
            <a:avLst/>
          </a:prstGeom>
          <a:noFill/>
        </p:spPr>
        <p:txBody>
          <a:bodyPr wrap="square" rtlCol="0">
            <a:spAutoFit/>
          </a:bodyPr>
          <a:lstStyle/>
          <a:p>
            <a:endParaRPr lang="en-US" sz="3000"/>
          </a:p>
          <a:p>
            <a:r>
              <a:rPr lang="en-US" sz="3000"/>
              <a:t>      The analytical Hamiltonian is a 1-by-1 matrix since orbital hopping occurs only within one orbital for lanthanum cuprate.</a:t>
            </a:r>
          </a:p>
          <a:p>
            <a:endParaRPr lang="en-US" sz="3000"/>
          </a:p>
          <a:p>
            <a:r>
              <a:rPr lang="en-US" sz="3000"/>
              <a:t>      The Hamiltonian efficiently captures essential features of the crystalline material, such as the onsite energies of the home unit cell and the symbolic hopping amplitudes.</a:t>
            </a:r>
          </a:p>
        </p:txBody>
      </p:sp>
      <p:sp>
        <p:nvSpPr>
          <p:cNvPr id="33" name="TextBox 32">
            <a:extLst>
              <a:ext uri="{FF2B5EF4-FFF2-40B4-BE49-F238E27FC236}">
                <a16:creationId xmlns:a16="http://schemas.microsoft.com/office/drawing/2014/main" id="{0047E998-1092-E1EC-06AF-94A587CB421A}"/>
              </a:ext>
            </a:extLst>
          </p:cNvPr>
          <p:cNvSpPr txBox="1"/>
          <p:nvPr/>
        </p:nvSpPr>
        <p:spPr>
          <a:xfrm>
            <a:off x="30424420" y="15625994"/>
            <a:ext cx="13068852" cy="10248960"/>
          </a:xfrm>
          <a:prstGeom prst="rect">
            <a:avLst/>
          </a:prstGeom>
          <a:noFill/>
        </p:spPr>
        <p:txBody>
          <a:bodyPr wrap="square" rtlCol="0">
            <a:spAutoFit/>
          </a:bodyPr>
          <a:lstStyle/>
          <a:p>
            <a:pPr algn="just"/>
            <a:r>
              <a:rPr lang="en-US" sz="3000"/>
              <a:t>Ab initio DFT calculations provide electronic properties and structures. Wannier90 generates Maximally Localized Wannier Functions through Wannier interpolation.</a:t>
            </a:r>
          </a:p>
          <a:p>
            <a:pPr algn="just"/>
            <a:endParaRPr lang="en-US" sz="3000"/>
          </a:p>
          <a:p>
            <a:pPr algn="just"/>
            <a:r>
              <a:rPr lang="en-US" sz="3000"/>
              <a:t>We developed a function that generates a succinct analytical TB Hamiltonian in k-space. Users can customize the Hamiltonian's appearance and precision, aiding symmetrical hopping amplitude verification. Additionally, our function is compatible with both 2D (hopping in a plane) and 3D cases, providing versatility in modeling.</a:t>
            </a:r>
          </a:p>
          <a:p>
            <a:pPr algn="just"/>
            <a:endParaRPr lang="en-US" sz="3000"/>
          </a:p>
          <a:p>
            <a:pPr algn="just"/>
            <a:r>
              <a:rPr lang="en-US" sz="3000"/>
              <a:t>The choice of hopping norm cutoff is crucial. Too high and important hopping parameters may be excluded, leading to a great mismatch with the full Wannier90 model. Too low, and insignificant terms may clutter the Hamiltonian. To address this, we offer users the option to generate a band structure for cutoff comparison.</a:t>
            </a:r>
          </a:p>
          <a:p>
            <a:pPr algn="just"/>
            <a:endParaRPr lang="en-US" sz="3000"/>
          </a:p>
          <a:p>
            <a:pPr algn="just"/>
            <a:endParaRPr lang="en-US" sz="3000"/>
          </a:p>
          <a:p>
            <a:pPr algn="just"/>
            <a:r>
              <a:rPr lang="en-US" sz="3000"/>
              <a:t>Our work will be included in the Center for Computational Quantum Physics TRIQS (</a:t>
            </a:r>
            <a:r>
              <a:rPr lang="en-US" sz="3000" b="1"/>
              <a:t>T</a:t>
            </a:r>
            <a:r>
              <a:rPr lang="en-US" sz="3000"/>
              <a:t>oolbox for </a:t>
            </a:r>
            <a:r>
              <a:rPr lang="en-US" sz="3000" b="1"/>
              <a:t>R</a:t>
            </a:r>
            <a:r>
              <a:rPr lang="en-US" sz="3000"/>
              <a:t>esearch on </a:t>
            </a:r>
            <a:r>
              <a:rPr lang="en-US" sz="3000" b="1"/>
              <a:t>I</a:t>
            </a:r>
            <a:r>
              <a:rPr lang="en-US" sz="3000"/>
              <a:t>nteracting </a:t>
            </a:r>
            <a:r>
              <a:rPr lang="en-US" sz="3000" b="1"/>
              <a:t>Q</a:t>
            </a:r>
            <a:r>
              <a:rPr lang="en-US" sz="3000"/>
              <a:t>uantum </a:t>
            </a:r>
            <a:r>
              <a:rPr lang="en-US" sz="3000" b="1"/>
              <a:t>S</a:t>
            </a:r>
            <a:r>
              <a:rPr lang="en-US" sz="3000"/>
              <a:t>ystems) package.</a:t>
            </a:r>
          </a:p>
          <a:p>
            <a:pPr algn="just"/>
            <a:endParaRPr lang="en-US" sz="3000"/>
          </a:p>
          <a:p>
            <a:pPr algn="just"/>
            <a:r>
              <a:rPr lang="en-US" sz="3000"/>
              <a:t>Additionally, we developed an interactive tutorial providing a step-by-step guide to using our function and generating comparative band structures.</a:t>
            </a:r>
          </a:p>
        </p:txBody>
      </p:sp>
      <p:sp>
        <p:nvSpPr>
          <p:cNvPr id="22" name="TextBox 21">
            <a:extLst>
              <a:ext uri="{FF2B5EF4-FFF2-40B4-BE49-F238E27FC236}">
                <a16:creationId xmlns:a16="http://schemas.microsoft.com/office/drawing/2014/main" id="{F7A30DD6-6ABF-58BF-39FD-709A90D33111}"/>
              </a:ext>
            </a:extLst>
          </p:cNvPr>
          <p:cNvSpPr txBox="1"/>
          <p:nvPr/>
        </p:nvSpPr>
        <p:spPr>
          <a:xfrm>
            <a:off x="635720" y="6872111"/>
            <a:ext cx="12955537" cy="4708981"/>
          </a:xfrm>
          <a:prstGeom prst="rect">
            <a:avLst/>
          </a:prstGeom>
          <a:noFill/>
        </p:spPr>
        <p:txBody>
          <a:bodyPr wrap="square" rtlCol="0">
            <a:spAutoFit/>
          </a:bodyPr>
          <a:lstStyle/>
          <a:p>
            <a:pPr algn="just"/>
            <a:r>
              <a:rPr lang="en-US" sz="3000">
                <a:solidFill>
                  <a:srgbClr val="000000"/>
                </a:solidFill>
                <a:effectLst/>
                <a:latin typeface="Arial" panose="020B0604020202020204" pitchFamily="34" charset="0"/>
              </a:rPr>
              <a:t>The tight-binding (TB) model is used to study the behavior of conductors, semiconductors, and insulators. </a:t>
            </a:r>
          </a:p>
          <a:p>
            <a:pPr algn="just"/>
            <a:endParaRPr lang="en-US" sz="3000">
              <a:latin typeface="Arial" panose="020B0604020202020204" pitchFamily="34" charset="0"/>
            </a:endParaRPr>
          </a:p>
          <a:p>
            <a:pPr algn="just"/>
            <a:r>
              <a:rPr lang="en-US" sz="3000">
                <a:solidFill>
                  <a:srgbClr val="000000"/>
                </a:solidFill>
                <a:effectLst/>
                <a:latin typeface="Arial" panose="020B0604020202020204" pitchFamily="34" charset="0"/>
              </a:rPr>
              <a:t>Experimental physicists use this model to compare their electronic band structure measurements, e.g., via Angle-Resolved Photoemission Spectroscopy (ARPES), with theoretical predictions.</a:t>
            </a:r>
          </a:p>
          <a:p>
            <a:pPr algn="just"/>
            <a:endParaRPr lang="en-US" sz="3000">
              <a:solidFill>
                <a:srgbClr val="000000"/>
              </a:solidFill>
              <a:effectLst/>
              <a:latin typeface="Times"/>
            </a:endParaRPr>
          </a:p>
          <a:p>
            <a:pPr algn="just"/>
            <a:r>
              <a:rPr lang="en-US" sz="3000">
                <a:solidFill>
                  <a:srgbClr val="000000"/>
                </a:solidFill>
                <a:effectLst/>
                <a:latin typeface="Arial" panose="020B0604020202020204" pitchFamily="34" charset="0"/>
              </a:rPr>
              <a:t>The aim of my project was to create a function that would accurately compute and generate a succinct and intuitive analytical Hamiltonian output drawing from the TB model’s tractability.</a:t>
            </a:r>
          </a:p>
        </p:txBody>
      </p:sp>
      <p:sp>
        <p:nvSpPr>
          <p:cNvPr id="34" name="Rounded Rectangle 33">
            <a:extLst>
              <a:ext uri="{FF2B5EF4-FFF2-40B4-BE49-F238E27FC236}">
                <a16:creationId xmlns:a16="http://schemas.microsoft.com/office/drawing/2014/main" id="{B23CBE65-A63F-9CF6-9466-04240C368B31}"/>
              </a:ext>
            </a:extLst>
          </p:cNvPr>
          <p:cNvSpPr/>
          <p:nvPr/>
        </p:nvSpPr>
        <p:spPr>
          <a:xfrm>
            <a:off x="14954716" y="6960034"/>
            <a:ext cx="3918634" cy="2251234"/>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a:t>Ab initio (first principles) DFT calculation using e.g., Quantum Espresso</a:t>
            </a:r>
          </a:p>
        </p:txBody>
      </p:sp>
      <p:sp>
        <p:nvSpPr>
          <p:cNvPr id="36" name="Rounded Rectangle 35">
            <a:extLst>
              <a:ext uri="{FF2B5EF4-FFF2-40B4-BE49-F238E27FC236}">
                <a16:creationId xmlns:a16="http://schemas.microsoft.com/office/drawing/2014/main" id="{608A5ADA-64F8-E6E0-19C6-72AC40D85345}"/>
              </a:ext>
            </a:extLst>
          </p:cNvPr>
          <p:cNvSpPr/>
          <p:nvPr/>
        </p:nvSpPr>
        <p:spPr>
          <a:xfrm>
            <a:off x="20747638" y="6960034"/>
            <a:ext cx="3019324" cy="2294678"/>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a:t>Wannier interpolation using e.g., Wannier90</a:t>
            </a:r>
          </a:p>
        </p:txBody>
      </p:sp>
      <p:sp>
        <p:nvSpPr>
          <p:cNvPr id="37" name="Rounded Rectangle 36">
            <a:extLst>
              <a:ext uri="{FF2B5EF4-FFF2-40B4-BE49-F238E27FC236}">
                <a16:creationId xmlns:a16="http://schemas.microsoft.com/office/drawing/2014/main" id="{A1E74AC1-8D55-CE47-481D-BB748348C6A5}"/>
              </a:ext>
            </a:extLst>
          </p:cNvPr>
          <p:cNvSpPr/>
          <p:nvPr/>
        </p:nvSpPr>
        <p:spPr>
          <a:xfrm>
            <a:off x="26060023" y="7048153"/>
            <a:ext cx="3079453" cy="2163115"/>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a:t>A simple approximate tight-binding model !!!</a:t>
            </a:r>
          </a:p>
        </p:txBody>
      </p:sp>
      <p:sp>
        <p:nvSpPr>
          <p:cNvPr id="40" name="Google Shape;109;p1">
            <a:extLst>
              <a:ext uri="{FF2B5EF4-FFF2-40B4-BE49-F238E27FC236}">
                <a16:creationId xmlns:a16="http://schemas.microsoft.com/office/drawing/2014/main" id="{F298BE3D-C8BB-CEC3-7C84-A4722122C717}"/>
              </a:ext>
            </a:extLst>
          </p:cNvPr>
          <p:cNvSpPr txBox="1"/>
          <p:nvPr/>
        </p:nvSpPr>
        <p:spPr>
          <a:xfrm>
            <a:off x="421386" y="5661782"/>
            <a:ext cx="13323587" cy="753900"/>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Calibri"/>
                <a:cs typeface="Calibri"/>
                <a:sym typeface="Calibri"/>
              </a:rPr>
              <a:t>Abstract</a:t>
            </a:r>
            <a:endParaRPr/>
          </a:p>
        </p:txBody>
      </p:sp>
      <p:sp>
        <p:nvSpPr>
          <p:cNvPr id="44" name="TextBox 43">
            <a:extLst>
              <a:ext uri="{FF2B5EF4-FFF2-40B4-BE49-F238E27FC236}">
                <a16:creationId xmlns:a16="http://schemas.microsoft.com/office/drawing/2014/main" id="{C93B1227-EFD8-A351-611A-2C06E6CA72DF}"/>
              </a:ext>
            </a:extLst>
          </p:cNvPr>
          <p:cNvSpPr txBox="1"/>
          <p:nvPr/>
        </p:nvSpPr>
        <p:spPr>
          <a:xfrm>
            <a:off x="30771270" y="13043650"/>
            <a:ext cx="12071211" cy="1938992"/>
          </a:xfrm>
          <a:prstGeom prst="rect">
            <a:avLst/>
          </a:prstGeom>
          <a:noFill/>
        </p:spPr>
        <p:txBody>
          <a:bodyPr wrap="square" rtlCol="0">
            <a:spAutoFit/>
          </a:bodyPr>
          <a:lstStyle/>
          <a:p>
            <a:pPr algn="just"/>
            <a:r>
              <a:rPr lang="en-US" sz="3000"/>
              <a:t>Lowering the hopping norm cutoff makes the model resemble the full Wannier90 model more closely, as it involves fewer hopping parameters.</a:t>
            </a:r>
          </a:p>
          <a:p>
            <a:pPr algn="just"/>
            <a:endParaRPr lang="en-US" sz="3000"/>
          </a:p>
        </p:txBody>
      </p:sp>
      <p:pic>
        <p:nvPicPr>
          <p:cNvPr id="51" name="Picture 50" descr="A math equations and symbols&#10;&#10;Description automatically generated">
            <a:extLst>
              <a:ext uri="{FF2B5EF4-FFF2-40B4-BE49-F238E27FC236}">
                <a16:creationId xmlns:a16="http://schemas.microsoft.com/office/drawing/2014/main" id="{3F670C1A-50E3-0266-E49B-4BF2BD8EADAF}"/>
              </a:ext>
            </a:extLst>
          </p:cNvPr>
          <p:cNvPicPr>
            <a:picLocks noChangeAspect="1"/>
          </p:cNvPicPr>
          <p:nvPr/>
        </p:nvPicPr>
        <p:blipFill>
          <a:blip r:embed="rId6"/>
          <a:stretch>
            <a:fillRect/>
          </a:stretch>
        </p:blipFill>
        <p:spPr>
          <a:xfrm>
            <a:off x="19094042" y="16884354"/>
            <a:ext cx="4170576" cy="966994"/>
          </a:xfrm>
          <a:prstGeom prst="rect">
            <a:avLst/>
          </a:prstGeom>
          <a:effectLst>
            <a:glow rad="570408">
              <a:schemeClr val="accent2">
                <a:satMod val="175000"/>
                <a:alpha val="38645"/>
              </a:schemeClr>
            </a:glow>
          </a:effectLst>
        </p:spPr>
      </p:pic>
      <p:sp>
        <p:nvSpPr>
          <p:cNvPr id="52" name="TextBox 51">
            <a:extLst>
              <a:ext uri="{FF2B5EF4-FFF2-40B4-BE49-F238E27FC236}">
                <a16:creationId xmlns:a16="http://schemas.microsoft.com/office/drawing/2014/main" id="{CAF29669-7F55-4FDD-5992-EFC15672155A}"/>
              </a:ext>
            </a:extLst>
          </p:cNvPr>
          <p:cNvSpPr txBox="1"/>
          <p:nvPr/>
        </p:nvSpPr>
        <p:spPr>
          <a:xfrm>
            <a:off x="15222581" y="9736591"/>
            <a:ext cx="13858354" cy="8401779"/>
          </a:xfrm>
          <a:prstGeom prst="rect">
            <a:avLst/>
          </a:prstGeom>
          <a:noFill/>
        </p:spPr>
        <p:txBody>
          <a:bodyPr wrap="square" rtlCol="0">
            <a:spAutoFit/>
          </a:bodyPr>
          <a:lstStyle/>
          <a:p>
            <a:pPr algn="just"/>
            <a:r>
              <a:rPr lang="en-US" sz="3000" dirty="0"/>
              <a:t>Interface with Wannier90 to get hopping parameters and onsite energies.</a:t>
            </a:r>
          </a:p>
          <a:p>
            <a:pPr algn="just"/>
            <a:endParaRPr lang="en-US" sz="3000" dirty="0"/>
          </a:p>
          <a:p>
            <a:pPr algn="just"/>
            <a:r>
              <a:rPr lang="en-US" sz="3000" dirty="0"/>
              <a:t>Reduce hopping parameters by setting cutoffs based on the hopping amplitude norm and hopping distance.</a:t>
            </a:r>
          </a:p>
          <a:p>
            <a:pPr algn="just"/>
            <a:endParaRPr lang="en-US" sz="3000" dirty="0"/>
          </a:p>
          <a:p>
            <a:pPr algn="just"/>
            <a:r>
              <a:rPr lang="en-US" sz="3000" dirty="0"/>
              <a:t>Fourier transform the generated real-space Hamiltonian to a reciprocal space Hamiltonian.</a:t>
            </a:r>
          </a:p>
          <a:p>
            <a:pPr algn="just"/>
            <a:endParaRPr lang="en-US" sz="3000" dirty="0"/>
          </a:p>
          <a:p>
            <a:pPr algn="just"/>
            <a:r>
              <a:rPr lang="en-US" sz="3000" dirty="0"/>
              <a:t>Perform checks on H(k).</a:t>
            </a:r>
          </a:p>
          <a:p>
            <a:pPr algn="just"/>
            <a:endParaRPr lang="en-US" sz="3000" dirty="0"/>
          </a:p>
          <a:p>
            <a:pPr algn="just"/>
            <a:r>
              <a:rPr lang="en-US" sz="3000" dirty="0"/>
              <a:t>Generate analytical (or numerical) Hamiltonian based on the user’s choice of precision and Hamiltonian type</a:t>
            </a:r>
          </a:p>
          <a:p>
            <a:pPr algn="just"/>
            <a:endParaRPr lang="en-US" sz="3000" dirty="0"/>
          </a:p>
          <a:p>
            <a:pPr algn="just"/>
            <a:r>
              <a:rPr lang="en-US" sz="3000" dirty="0"/>
              <a:t>One more thing:</a:t>
            </a:r>
          </a:p>
          <a:p>
            <a:pPr algn="just"/>
            <a:r>
              <a:rPr lang="en-US" sz="3000" dirty="0"/>
              <a:t>Visualize the similarity between the cutoff and full models by generating a band structure figure.</a:t>
            </a:r>
          </a:p>
          <a:p>
            <a:pPr marL="457200" indent="-457200" algn="just">
              <a:buFontTx/>
              <a:buChar char="-"/>
            </a:pPr>
            <a:endParaRPr lang="en-US" sz="3000" dirty="0"/>
          </a:p>
          <a:p>
            <a:pPr marL="457200" indent="-457200" algn="just">
              <a:buFontTx/>
              <a:buChar char="-"/>
            </a:pPr>
            <a:endParaRPr lang="en-US" sz="3000" dirty="0"/>
          </a:p>
        </p:txBody>
      </p:sp>
      <p:pic>
        <p:nvPicPr>
          <p:cNvPr id="56" name="Picture 55" descr="A black background with a black square&#10;&#10;Description automatically generated">
            <a:extLst>
              <a:ext uri="{FF2B5EF4-FFF2-40B4-BE49-F238E27FC236}">
                <a16:creationId xmlns:a16="http://schemas.microsoft.com/office/drawing/2014/main" id="{7CDD8735-78B8-BBCA-EE5D-6DAF0C808EB2}"/>
              </a:ext>
            </a:extLst>
          </p:cNvPr>
          <p:cNvPicPr>
            <a:picLocks noChangeAspect="1"/>
          </p:cNvPicPr>
          <p:nvPr/>
        </p:nvPicPr>
        <p:blipFill>
          <a:blip r:embed="rId7"/>
          <a:stretch>
            <a:fillRect/>
          </a:stretch>
        </p:blipFill>
        <p:spPr>
          <a:xfrm>
            <a:off x="14740168" y="9787232"/>
            <a:ext cx="492705" cy="615882"/>
          </a:xfrm>
          <a:prstGeom prst="rect">
            <a:avLst/>
          </a:prstGeom>
        </p:spPr>
      </p:pic>
      <p:pic>
        <p:nvPicPr>
          <p:cNvPr id="57" name="Picture 56" descr="A black background with a black square&#10;&#10;Description automatically generated">
            <a:extLst>
              <a:ext uri="{FF2B5EF4-FFF2-40B4-BE49-F238E27FC236}">
                <a16:creationId xmlns:a16="http://schemas.microsoft.com/office/drawing/2014/main" id="{F276536C-2740-44C2-93EF-E64FE2730BF5}"/>
              </a:ext>
            </a:extLst>
          </p:cNvPr>
          <p:cNvPicPr>
            <a:picLocks noChangeAspect="1"/>
          </p:cNvPicPr>
          <p:nvPr/>
        </p:nvPicPr>
        <p:blipFill>
          <a:blip r:embed="rId7"/>
          <a:stretch>
            <a:fillRect/>
          </a:stretch>
        </p:blipFill>
        <p:spPr>
          <a:xfrm>
            <a:off x="14740168" y="10707700"/>
            <a:ext cx="492705" cy="615882"/>
          </a:xfrm>
          <a:prstGeom prst="rect">
            <a:avLst/>
          </a:prstGeom>
        </p:spPr>
      </p:pic>
      <p:pic>
        <p:nvPicPr>
          <p:cNvPr id="58" name="Picture 57" descr="A black background with a black square&#10;&#10;Description automatically generated">
            <a:extLst>
              <a:ext uri="{FF2B5EF4-FFF2-40B4-BE49-F238E27FC236}">
                <a16:creationId xmlns:a16="http://schemas.microsoft.com/office/drawing/2014/main" id="{00A7CE5E-E782-E44B-F655-FD9102EBE726}"/>
              </a:ext>
            </a:extLst>
          </p:cNvPr>
          <p:cNvPicPr>
            <a:picLocks noChangeAspect="1"/>
          </p:cNvPicPr>
          <p:nvPr/>
        </p:nvPicPr>
        <p:blipFill>
          <a:blip r:embed="rId7"/>
          <a:stretch>
            <a:fillRect/>
          </a:stretch>
        </p:blipFill>
        <p:spPr>
          <a:xfrm>
            <a:off x="14740167" y="12105030"/>
            <a:ext cx="492705" cy="615882"/>
          </a:xfrm>
          <a:prstGeom prst="rect">
            <a:avLst/>
          </a:prstGeom>
        </p:spPr>
      </p:pic>
      <p:pic>
        <p:nvPicPr>
          <p:cNvPr id="59" name="Picture 58" descr="A black background with a black square&#10;&#10;Description automatically generated">
            <a:extLst>
              <a:ext uri="{FF2B5EF4-FFF2-40B4-BE49-F238E27FC236}">
                <a16:creationId xmlns:a16="http://schemas.microsoft.com/office/drawing/2014/main" id="{B41645F9-D294-AA22-75A7-313D8DFEA89F}"/>
              </a:ext>
            </a:extLst>
          </p:cNvPr>
          <p:cNvPicPr>
            <a:picLocks noChangeAspect="1"/>
          </p:cNvPicPr>
          <p:nvPr/>
        </p:nvPicPr>
        <p:blipFill>
          <a:blip r:embed="rId7"/>
          <a:stretch>
            <a:fillRect/>
          </a:stretch>
        </p:blipFill>
        <p:spPr>
          <a:xfrm>
            <a:off x="14740167" y="13379987"/>
            <a:ext cx="492705" cy="615882"/>
          </a:xfrm>
          <a:prstGeom prst="rect">
            <a:avLst/>
          </a:prstGeom>
        </p:spPr>
      </p:pic>
      <p:pic>
        <p:nvPicPr>
          <p:cNvPr id="60" name="Picture 59" descr="A black background with a black square&#10;&#10;Description automatically generated">
            <a:extLst>
              <a:ext uri="{FF2B5EF4-FFF2-40B4-BE49-F238E27FC236}">
                <a16:creationId xmlns:a16="http://schemas.microsoft.com/office/drawing/2014/main" id="{2AFFC769-2BF4-C164-5B9E-26D172C84A97}"/>
              </a:ext>
            </a:extLst>
          </p:cNvPr>
          <p:cNvPicPr>
            <a:picLocks noChangeAspect="1"/>
          </p:cNvPicPr>
          <p:nvPr/>
        </p:nvPicPr>
        <p:blipFill>
          <a:blip r:embed="rId7"/>
          <a:stretch>
            <a:fillRect/>
          </a:stretch>
        </p:blipFill>
        <p:spPr>
          <a:xfrm>
            <a:off x="14740166" y="14365288"/>
            <a:ext cx="492705" cy="615882"/>
          </a:xfrm>
          <a:prstGeom prst="rect">
            <a:avLst/>
          </a:prstGeom>
        </p:spPr>
      </p:pic>
      <p:pic>
        <p:nvPicPr>
          <p:cNvPr id="62" name="Picture 61">
            <a:extLst>
              <a:ext uri="{FF2B5EF4-FFF2-40B4-BE49-F238E27FC236}">
                <a16:creationId xmlns:a16="http://schemas.microsoft.com/office/drawing/2014/main" id="{5007C331-6367-FE63-AD4F-13C4646FD1AA}"/>
              </a:ext>
            </a:extLst>
          </p:cNvPr>
          <p:cNvPicPr>
            <a:picLocks noChangeAspect="1"/>
          </p:cNvPicPr>
          <p:nvPr/>
        </p:nvPicPr>
        <p:blipFill>
          <a:blip r:embed="rId8"/>
          <a:stretch>
            <a:fillRect/>
          </a:stretch>
        </p:blipFill>
        <p:spPr>
          <a:xfrm>
            <a:off x="14761870" y="15698960"/>
            <a:ext cx="492705" cy="615882"/>
          </a:xfrm>
          <a:prstGeom prst="rect">
            <a:avLst/>
          </a:prstGeom>
        </p:spPr>
      </p:pic>
      <p:pic>
        <p:nvPicPr>
          <p:cNvPr id="67" name="Picture 66" descr="A black background with a black square&#10;&#10;Description automatically generated">
            <a:extLst>
              <a:ext uri="{FF2B5EF4-FFF2-40B4-BE49-F238E27FC236}">
                <a16:creationId xmlns:a16="http://schemas.microsoft.com/office/drawing/2014/main" id="{A97E8E7D-7173-E3AA-80D9-4FD7361F1A4C}"/>
              </a:ext>
            </a:extLst>
          </p:cNvPr>
          <p:cNvPicPr>
            <a:picLocks noChangeAspect="1"/>
          </p:cNvPicPr>
          <p:nvPr/>
        </p:nvPicPr>
        <p:blipFill>
          <a:blip r:embed="rId9"/>
          <a:stretch>
            <a:fillRect/>
          </a:stretch>
        </p:blipFill>
        <p:spPr>
          <a:xfrm>
            <a:off x="14439511" y="19394487"/>
            <a:ext cx="537966" cy="667078"/>
          </a:xfrm>
          <a:prstGeom prst="rect">
            <a:avLst/>
          </a:prstGeom>
        </p:spPr>
      </p:pic>
      <p:sp>
        <p:nvSpPr>
          <p:cNvPr id="94" name="Right Arrow 93">
            <a:extLst>
              <a:ext uri="{FF2B5EF4-FFF2-40B4-BE49-F238E27FC236}">
                <a16:creationId xmlns:a16="http://schemas.microsoft.com/office/drawing/2014/main" id="{2B05AF2F-58DE-E09D-0231-7E08A6599480}"/>
              </a:ext>
            </a:extLst>
          </p:cNvPr>
          <p:cNvSpPr/>
          <p:nvPr/>
        </p:nvSpPr>
        <p:spPr>
          <a:xfrm>
            <a:off x="18913132" y="7967929"/>
            <a:ext cx="1796282" cy="3235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3598644E-90C3-A326-E508-A230A50F6F26}"/>
              </a:ext>
            </a:extLst>
          </p:cNvPr>
          <p:cNvSpPr/>
          <p:nvPr/>
        </p:nvSpPr>
        <p:spPr>
          <a:xfrm>
            <a:off x="23788867" y="7878458"/>
            <a:ext cx="2271156" cy="3235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CA5E814-8A02-23B3-A0F3-AF671607601A}"/>
              </a:ext>
            </a:extLst>
          </p:cNvPr>
          <p:cNvSpPr/>
          <p:nvPr/>
        </p:nvSpPr>
        <p:spPr>
          <a:xfrm>
            <a:off x="582793" y="13196442"/>
            <a:ext cx="3674195" cy="4673281"/>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a:t>For small systems with few electrons, exact methods like configuration interaction can be employed to calculate the accurate many-electron wavefunction. </a:t>
            </a:r>
          </a:p>
        </p:txBody>
      </p:sp>
      <p:cxnSp>
        <p:nvCxnSpPr>
          <p:cNvPr id="16" name="Curved Connector 15">
            <a:extLst>
              <a:ext uri="{FF2B5EF4-FFF2-40B4-BE49-F238E27FC236}">
                <a16:creationId xmlns:a16="http://schemas.microsoft.com/office/drawing/2014/main" id="{9876713A-AE06-7323-8EE3-7E1A20BF57DC}"/>
              </a:ext>
            </a:extLst>
          </p:cNvPr>
          <p:cNvCxnSpPr>
            <a:cxnSpLocks/>
            <a:stCxn id="10" idx="2"/>
            <a:endCxn id="12" idx="1"/>
          </p:cNvCxnSpPr>
          <p:nvPr/>
        </p:nvCxnSpPr>
        <p:spPr>
          <a:xfrm rot="5400000" flipH="1" flipV="1">
            <a:off x="2381071" y="15636246"/>
            <a:ext cx="2272296" cy="2194657"/>
          </a:xfrm>
          <a:prstGeom prst="curvedConnector4">
            <a:avLst>
              <a:gd name="adj1" fmla="val -10060"/>
              <a:gd name="adj2" fmla="val 91854"/>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03852AF5-3236-A4CF-4C16-CE951FA2B613}"/>
              </a:ext>
            </a:extLst>
          </p:cNvPr>
          <p:cNvCxnSpPr>
            <a:cxnSpLocks/>
            <a:stCxn id="12" idx="2"/>
            <a:endCxn id="25" idx="1"/>
          </p:cNvCxnSpPr>
          <p:nvPr/>
        </p:nvCxnSpPr>
        <p:spPr>
          <a:xfrm rot="5400000" flipH="1" flipV="1">
            <a:off x="7022064" y="15386877"/>
            <a:ext cx="2261593" cy="2597248"/>
          </a:xfrm>
          <a:prstGeom prst="curvedConnector4">
            <a:avLst>
              <a:gd name="adj1" fmla="val -10108"/>
              <a:gd name="adj2" fmla="val 9311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F1D387-D3C0-EB97-ACFB-557859A46DB1}"/>
              </a:ext>
            </a:extLst>
          </p:cNvPr>
          <p:cNvSpPr txBox="1"/>
          <p:nvPr/>
        </p:nvSpPr>
        <p:spPr>
          <a:xfrm>
            <a:off x="14443794" y="24566886"/>
            <a:ext cx="14202482" cy="1015663"/>
          </a:xfrm>
          <a:prstGeom prst="rect">
            <a:avLst/>
          </a:prstGeom>
          <a:noFill/>
        </p:spPr>
        <p:txBody>
          <a:bodyPr wrap="square" rtlCol="0">
            <a:spAutoFit/>
          </a:bodyPr>
          <a:lstStyle/>
          <a:p>
            <a:r>
              <a:rPr lang="en-US" sz="3000" dirty="0"/>
              <a:t>     Analyzing the Wannier90 output files with a hopping amplitude norm cutoff of 0.038 eV yielded the following analytical Hamiltonian:</a:t>
            </a:r>
          </a:p>
        </p:txBody>
      </p:sp>
      <p:sp>
        <p:nvSpPr>
          <p:cNvPr id="14" name="TextBox 13">
            <a:extLst>
              <a:ext uri="{FF2B5EF4-FFF2-40B4-BE49-F238E27FC236}">
                <a16:creationId xmlns:a16="http://schemas.microsoft.com/office/drawing/2014/main" id="{314C0D27-0EEE-40CD-A257-9C5FD5F17800}"/>
              </a:ext>
            </a:extLst>
          </p:cNvPr>
          <p:cNvSpPr txBox="1"/>
          <p:nvPr/>
        </p:nvSpPr>
        <p:spPr>
          <a:xfrm>
            <a:off x="14807212" y="26857724"/>
            <a:ext cx="8385217" cy="1015663"/>
          </a:xfrm>
          <a:prstGeom prst="rect">
            <a:avLst/>
          </a:prstGeom>
          <a:noFill/>
        </p:spPr>
        <p:txBody>
          <a:bodyPr wrap="square" rtlCol="0">
            <a:spAutoFit/>
          </a:bodyPr>
          <a:lstStyle/>
          <a:p>
            <a:r>
              <a:rPr lang="en-US" sz="3000"/>
              <a:t>    Where:</a:t>
            </a:r>
          </a:p>
          <a:p>
            <a:endParaRPr lang="en-US" sz="3000"/>
          </a:p>
        </p:txBody>
      </p:sp>
      <p:pic>
        <p:nvPicPr>
          <p:cNvPr id="23" name="Picture 22" descr="A black background with a black square&#10;&#10;Description automatically generated">
            <a:extLst>
              <a:ext uri="{FF2B5EF4-FFF2-40B4-BE49-F238E27FC236}">
                <a16:creationId xmlns:a16="http://schemas.microsoft.com/office/drawing/2014/main" id="{AD7A4262-761E-DEF6-6AE2-22CD543DCBE9}"/>
              </a:ext>
            </a:extLst>
          </p:cNvPr>
          <p:cNvPicPr>
            <a:picLocks noChangeAspect="1"/>
          </p:cNvPicPr>
          <p:nvPr/>
        </p:nvPicPr>
        <p:blipFill>
          <a:blip r:embed="rId9"/>
          <a:stretch>
            <a:fillRect/>
          </a:stretch>
        </p:blipFill>
        <p:spPr>
          <a:xfrm>
            <a:off x="14486795" y="24509802"/>
            <a:ext cx="593508" cy="735950"/>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8574013D-F1AA-B04D-5724-8365E33BFAF2}"/>
              </a:ext>
            </a:extLst>
          </p:cNvPr>
          <p:cNvPicPr>
            <a:picLocks noChangeAspect="1"/>
          </p:cNvPicPr>
          <p:nvPr/>
        </p:nvPicPr>
        <p:blipFill>
          <a:blip r:embed="rId9"/>
          <a:stretch>
            <a:fillRect/>
          </a:stretch>
        </p:blipFill>
        <p:spPr>
          <a:xfrm>
            <a:off x="14647263" y="26834880"/>
            <a:ext cx="629984" cy="781180"/>
          </a:xfrm>
          <a:prstGeom prst="rect">
            <a:avLst/>
          </a:prstGeom>
        </p:spPr>
      </p:pic>
      <p:pic>
        <p:nvPicPr>
          <p:cNvPr id="29" name="Picture 28" descr="A black background with a black square&#10;&#10;Description automatically generated">
            <a:extLst>
              <a:ext uri="{FF2B5EF4-FFF2-40B4-BE49-F238E27FC236}">
                <a16:creationId xmlns:a16="http://schemas.microsoft.com/office/drawing/2014/main" id="{C24740C5-3D13-4BBE-95CF-2B034A296F45}"/>
              </a:ext>
            </a:extLst>
          </p:cNvPr>
          <p:cNvPicPr>
            <a:picLocks noChangeAspect="1"/>
          </p:cNvPicPr>
          <p:nvPr/>
        </p:nvPicPr>
        <p:blipFill>
          <a:blip r:embed="rId9"/>
          <a:stretch>
            <a:fillRect/>
          </a:stretch>
        </p:blipFill>
        <p:spPr>
          <a:xfrm>
            <a:off x="14702414" y="29736593"/>
            <a:ext cx="593508" cy="735950"/>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55CE126C-A033-844B-0764-75FBB1A567C1}"/>
              </a:ext>
            </a:extLst>
          </p:cNvPr>
          <p:cNvPicPr>
            <a:picLocks noChangeAspect="1"/>
          </p:cNvPicPr>
          <p:nvPr/>
        </p:nvPicPr>
        <p:blipFill>
          <a:blip r:embed="rId9"/>
          <a:stretch>
            <a:fillRect/>
          </a:stretch>
        </p:blipFill>
        <p:spPr>
          <a:xfrm>
            <a:off x="14702414" y="31124708"/>
            <a:ext cx="593508" cy="735950"/>
          </a:xfrm>
          <a:prstGeom prst="rect">
            <a:avLst/>
          </a:prstGeom>
        </p:spPr>
      </p:pic>
      <p:pic>
        <p:nvPicPr>
          <p:cNvPr id="39" name="Picture 38" descr="A hexagon with different angles&#10;&#10;Description automatically generated">
            <a:extLst>
              <a:ext uri="{FF2B5EF4-FFF2-40B4-BE49-F238E27FC236}">
                <a16:creationId xmlns:a16="http://schemas.microsoft.com/office/drawing/2014/main" id="{18327AA1-7C8A-FA89-7047-BBF883F3A11E}"/>
              </a:ext>
            </a:extLst>
          </p:cNvPr>
          <p:cNvPicPr>
            <a:picLocks noChangeAspect="1"/>
          </p:cNvPicPr>
          <p:nvPr/>
        </p:nvPicPr>
        <p:blipFill>
          <a:blip r:embed="rId10"/>
          <a:stretch>
            <a:fillRect/>
          </a:stretch>
        </p:blipFill>
        <p:spPr>
          <a:xfrm>
            <a:off x="25610662" y="26572214"/>
            <a:ext cx="3122031" cy="3122031"/>
          </a:xfrm>
          <a:prstGeom prst="rect">
            <a:avLst/>
          </a:prstGeom>
        </p:spPr>
      </p:pic>
      <p:pic>
        <p:nvPicPr>
          <p:cNvPr id="42" name="Graphic 41">
            <a:extLst>
              <a:ext uri="{FF2B5EF4-FFF2-40B4-BE49-F238E27FC236}">
                <a16:creationId xmlns:a16="http://schemas.microsoft.com/office/drawing/2014/main" id="{C1D0965B-DA91-A856-8643-A9FC16D11C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687463" y="22569204"/>
            <a:ext cx="2801753" cy="636295"/>
          </a:xfrm>
          <a:prstGeom prst="rect">
            <a:avLst/>
          </a:prstGeom>
        </p:spPr>
      </p:pic>
      <p:sp>
        <p:nvSpPr>
          <p:cNvPr id="45" name="Google Shape;101;p1">
            <a:extLst>
              <a:ext uri="{FF2B5EF4-FFF2-40B4-BE49-F238E27FC236}">
                <a16:creationId xmlns:a16="http://schemas.microsoft.com/office/drawing/2014/main" id="{EB090C37-C10E-733B-26AA-7A379C95DF5D}"/>
              </a:ext>
            </a:extLst>
          </p:cNvPr>
          <p:cNvSpPr txBox="1"/>
          <p:nvPr/>
        </p:nvSpPr>
        <p:spPr>
          <a:xfrm>
            <a:off x="30449620" y="26355009"/>
            <a:ext cx="12810535"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References</a:t>
            </a:r>
            <a:endParaRPr/>
          </a:p>
        </p:txBody>
      </p:sp>
      <p:pic>
        <p:nvPicPr>
          <p:cNvPr id="47" name="Graphic 46">
            <a:extLst>
              <a:ext uri="{FF2B5EF4-FFF2-40B4-BE49-F238E27FC236}">
                <a16:creationId xmlns:a16="http://schemas.microsoft.com/office/drawing/2014/main" id="{F04AF897-3DDE-E1B9-99DA-2F6052F4AC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7320" y="21178158"/>
            <a:ext cx="598801" cy="754653"/>
          </a:xfrm>
          <a:prstGeom prst="rect">
            <a:avLst/>
          </a:prstGeom>
        </p:spPr>
      </p:pic>
      <p:pic>
        <p:nvPicPr>
          <p:cNvPr id="49" name="Graphic 48">
            <a:extLst>
              <a:ext uri="{FF2B5EF4-FFF2-40B4-BE49-F238E27FC236}">
                <a16:creationId xmlns:a16="http://schemas.microsoft.com/office/drawing/2014/main" id="{226BC17B-021A-D754-210D-1A22EBF768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4259" y="22942433"/>
            <a:ext cx="603723" cy="754653"/>
          </a:xfrm>
          <a:prstGeom prst="rect">
            <a:avLst/>
          </a:prstGeom>
        </p:spPr>
      </p:pic>
      <p:pic>
        <p:nvPicPr>
          <p:cNvPr id="55" name="Graphic 54">
            <a:extLst>
              <a:ext uri="{FF2B5EF4-FFF2-40B4-BE49-F238E27FC236}">
                <a16:creationId xmlns:a16="http://schemas.microsoft.com/office/drawing/2014/main" id="{5816AB3A-441F-C41D-3F3F-FA46AAC8484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4259" y="24365151"/>
            <a:ext cx="598801" cy="742513"/>
          </a:xfrm>
          <a:prstGeom prst="rect">
            <a:avLst/>
          </a:prstGeom>
        </p:spPr>
      </p:pic>
      <p:pic>
        <p:nvPicPr>
          <p:cNvPr id="5" name="Graphic 4">
            <a:extLst>
              <a:ext uri="{FF2B5EF4-FFF2-40B4-BE49-F238E27FC236}">
                <a16:creationId xmlns:a16="http://schemas.microsoft.com/office/drawing/2014/main" id="{8ECF1AD1-1362-0EC7-D78A-5015C6257C4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484429" y="21069107"/>
            <a:ext cx="2941389" cy="2680891"/>
          </a:xfrm>
          <a:prstGeom prst="rect">
            <a:avLst/>
          </a:prstGeom>
        </p:spPr>
      </p:pic>
      <p:pic>
        <p:nvPicPr>
          <p:cNvPr id="11" name="Picture 10" descr="A math equations with numbers and symbols&#10;&#10;Description automatically generated with medium confidence">
            <a:extLst>
              <a:ext uri="{FF2B5EF4-FFF2-40B4-BE49-F238E27FC236}">
                <a16:creationId xmlns:a16="http://schemas.microsoft.com/office/drawing/2014/main" id="{9D72ADC5-C7C9-77B8-7E35-C8D4C4D15A85}"/>
              </a:ext>
            </a:extLst>
          </p:cNvPr>
          <p:cNvPicPr>
            <a:picLocks noChangeAspect="1"/>
          </p:cNvPicPr>
          <p:nvPr/>
        </p:nvPicPr>
        <p:blipFill>
          <a:blip r:embed="rId21"/>
          <a:stretch>
            <a:fillRect/>
          </a:stretch>
        </p:blipFill>
        <p:spPr>
          <a:xfrm>
            <a:off x="16771331" y="27155347"/>
            <a:ext cx="7641586" cy="2538898"/>
          </a:xfrm>
          <a:prstGeom prst="rect">
            <a:avLst/>
          </a:prstGeom>
          <a:effectLst>
            <a:glow rad="266700">
              <a:schemeClr val="accent2">
                <a:satMod val="175000"/>
                <a:alpha val="40000"/>
              </a:schemeClr>
            </a:glow>
          </a:effectLst>
        </p:spPr>
      </p:pic>
      <p:pic>
        <p:nvPicPr>
          <p:cNvPr id="17" name="Picture 16" descr="A black background with colorful circles and arrows&#10;&#10;Description automatically generated">
            <a:extLst>
              <a:ext uri="{FF2B5EF4-FFF2-40B4-BE49-F238E27FC236}">
                <a16:creationId xmlns:a16="http://schemas.microsoft.com/office/drawing/2014/main" id="{7EFF5EB1-6347-3D20-4FC2-C4E596AC532C}"/>
              </a:ext>
            </a:extLst>
          </p:cNvPr>
          <p:cNvPicPr>
            <a:picLocks noChangeAspect="1"/>
          </p:cNvPicPr>
          <p:nvPr/>
        </p:nvPicPr>
        <p:blipFill>
          <a:blip r:embed="rId22"/>
          <a:stretch>
            <a:fillRect/>
          </a:stretch>
        </p:blipFill>
        <p:spPr>
          <a:xfrm>
            <a:off x="15374319" y="21372204"/>
            <a:ext cx="2781705" cy="2781705"/>
          </a:xfrm>
          <a:prstGeom prst="rect">
            <a:avLst/>
          </a:prstGeom>
        </p:spPr>
      </p:pic>
      <p:sp>
        <p:nvSpPr>
          <p:cNvPr id="35" name="TextBox 34">
            <a:extLst>
              <a:ext uri="{FF2B5EF4-FFF2-40B4-BE49-F238E27FC236}">
                <a16:creationId xmlns:a16="http://schemas.microsoft.com/office/drawing/2014/main" id="{E7F4A84F-D144-D110-F231-5850B728F028}"/>
              </a:ext>
            </a:extLst>
          </p:cNvPr>
          <p:cNvSpPr txBox="1"/>
          <p:nvPr/>
        </p:nvSpPr>
        <p:spPr>
          <a:xfrm>
            <a:off x="19517618" y="23585284"/>
            <a:ext cx="3851564" cy="311814"/>
          </a:xfrm>
          <a:prstGeom prst="rect">
            <a:avLst/>
          </a:prstGeom>
          <a:noFill/>
        </p:spPr>
        <p:txBody>
          <a:bodyPr wrap="square" rtlCol="0">
            <a:spAutoFit/>
          </a:bodyPr>
          <a:lstStyle/>
          <a:p>
            <a:r>
              <a:rPr lang="en-US"/>
              <a:t>By Great Stellated Dodecahedron</a:t>
            </a:r>
          </a:p>
        </p:txBody>
      </p:sp>
      <p:pic>
        <p:nvPicPr>
          <p:cNvPr id="41" name="Picture 40" descr="A diagram of a molecule&#10;&#10;Description automatically generated with medium confidence">
            <a:extLst>
              <a:ext uri="{FF2B5EF4-FFF2-40B4-BE49-F238E27FC236}">
                <a16:creationId xmlns:a16="http://schemas.microsoft.com/office/drawing/2014/main" id="{D788073D-4A73-464E-9177-78FF4D10EEE8}"/>
              </a:ext>
            </a:extLst>
          </p:cNvPr>
          <p:cNvPicPr>
            <a:picLocks noChangeAspect="1"/>
          </p:cNvPicPr>
          <p:nvPr/>
        </p:nvPicPr>
        <p:blipFill>
          <a:blip r:embed="rId23"/>
          <a:stretch>
            <a:fillRect/>
          </a:stretch>
        </p:blipFill>
        <p:spPr>
          <a:xfrm>
            <a:off x="23491995" y="19490214"/>
            <a:ext cx="5963321" cy="3958630"/>
          </a:xfrm>
          <a:prstGeom prst="rect">
            <a:avLst/>
          </a:prstGeom>
        </p:spPr>
      </p:pic>
      <p:sp>
        <p:nvSpPr>
          <p:cNvPr id="46" name="TextBox 45">
            <a:extLst>
              <a:ext uri="{FF2B5EF4-FFF2-40B4-BE49-F238E27FC236}">
                <a16:creationId xmlns:a16="http://schemas.microsoft.com/office/drawing/2014/main" id="{FEB79181-6628-8533-83EB-9071348AB5BC}"/>
              </a:ext>
            </a:extLst>
          </p:cNvPr>
          <p:cNvSpPr txBox="1"/>
          <p:nvPr/>
        </p:nvSpPr>
        <p:spPr>
          <a:xfrm>
            <a:off x="23694233" y="23542754"/>
            <a:ext cx="3851564" cy="311814"/>
          </a:xfrm>
          <a:prstGeom prst="rect">
            <a:avLst/>
          </a:prstGeom>
          <a:noFill/>
        </p:spPr>
        <p:txBody>
          <a:bodyPr wrap="square" rtlCol="0">
            <a:spAutoFit/>
          </a:bodyPr>
          <a:lstStyle/>
          <a:p>
            <a:r>
              <a:rPr lang="en-US"/>
              <a:t>By Hideo </a:t>
            </a:r>
            <a:r>
              <a:rPr lang="en-US" err="1"/>
              <a:t>Hosono</a:t>
            </a:r>
            <a:r>
              <a:rPr lang="en-US"/>
              <a:t> et al.</a:t>
            </a:r>
          </a:p>
        </p:txBody>
      </p:sp>
      <p:sp>
        <p:nvSpPr>
          <p:cNvPr id="48" name="TextBox 47">
            <a:extLst>
              <a:ext uri="{FF2B5EF4-FFF2-40B4-BE49-F238E27FC236}">
                <a16:creationId xmlns:a16="http://schemas.microsoft.com/office/drawing/2014/main" id="{8E56F734-A475-0BBE-BD35-E63BCD2DE89E}"/>
              </a:ext>
            </a:extLst>
          </p:cNvPr>
          <p:cNvSpPr txBox="1"/>
          <p:nvPr/>
        </p:nvSpPr>
        <p:spPr>
          <a:xfrm>
            <a:off x="15357737" y="24338396"/>
            <a:ext cx="3851564" cy="311814"/>
          </a:xfrm>
          <a:prstGeom prst="rect">
            <a:avLst/>
          </a:prstGeom>
          <a:noFill/>
        </p:spPr>
        <p:txBody>
          <a:bodyPr wrap="square" rtlCol="0">
            <a:spAutoFit/>
          </a:bodyPr>
          <a:lstStyle/>
          <a:p>
            <a:r>
              <a:rPr lang="en-US"/>
              <a:t>By Olivier Gingras</a:t>
            </a:r>
          </a:p>
        </p:txBody>
      </p:sp>
      <p:sp>
        <p:nvSpPr>
          <p:cNvPr id="50" name="TextBox 49">
            <a:extLst>
              <a:ext uri="{FF2B5EF4-FFF2-40B4-BE49-F238E27FC236}">
                <a16:creationId xmlns:a16="http://schemas.microsoft.com/office/drawing/2014/main" id="{D38C5C33-C770-4C2F-21EA-D1EC5A7AFC6E}"/>
              </a:ext>
            </a:extLst>
          </p:cNvPr>
          <p:cNvSpPr txBox="1"/>
          <p:nvPr/>
        </p:nvSpPr>
        <p:spPr>
          <a:xfrm>
            <a:off x="26350564" y="29598471"/>
            <a:ext cx="3851564" cy="311814"/>
          </a:xfrm>
          <a:prstGeom prst="rect">
            <a:avLst/>
          </a:prstGeom>
          <a:noFill/>
        </p:spPr>
        <p:txBody>
          <a:bodyPr wrap="square" rtlCol="0">
            <a:spAutoFit/>
          </a:bodyPr>
          <a:lstStyle/>
          <a:p>
            <a:r>
              <a:rPr lang="en-US"/>
              <a:t>By </a:t>
            </a:r>
            <a:r>
              <a:rPr lang="en-US" err="1"/>
              <a:t>Inductiveload</a:t>
            </a:r>
            <a:endParaRPr lang="en-US"/>
          </a:p>
        </p:txBody>
      </p:sp>
      <p:sp>
        <p:nvSpPr>
          <p:cNvPr id="53" name="TextBox 52">
            <a:extLst>
              <a:ext uri="{FF2B5EF4-FFF2-40B4-BE49-F238E27FC236}">
                <a16:creationId xmlns:a16="http://schemas.microsoft.com/office/drawing/2014/main" id="{90DE03CB-B7FB-6F66-DAC6-ED21014AB555}"/>
              </a:ext>
            </a:extLst>
          </p:cNvPr>
          <p:cNvSpPr txBox="1"/>
          <p:nvPr/>
        </p:nvSpPr>
        <p:spPr>
          <a:xfrm>
            <a:off x="30449620" y="27180344"/>
            <a:ext cx="13147593" cy="2554545"/>
          </a:xfrm>
          <a:prstGeom prst="rect">
            <a:avLst/>
          </a:prstGeom>
          <a:noFill/>
        </p:spPr>
        <p:txBody>
          <a:bodyPr wrap="square" rtlCol="0">
            <a:spAutoFit/>
          </a:bodyPr>
          <a:lstStyle/>
          <a:p>
            <a:r>
              <a:rPr lang="en-US" sz="2000">
                <a:effectLst/>
              </a:rPr>
              <a:t>A. Einstein, “Concepts in Condensed Matter Physics: Tutorial I,” (n.d.).</a:t>
            </a:r>
          </a:p>
          <a:p>
            <a:r>
              <a:rPr lang="en-US" sz="2000">
                <a:effectLst/>
              </a:rPr>
              <a:t>J. Kaye, S. Beck, A. Barnett, L. Van Muñoz, and O. </a:t>
            </a:r>
            <a:r>
              <a:rPr lang="en-US" sz="2000" err="1">
                <a:effectLst/>
              </a:rPr>
              <a:t>Parcollet</a:t>
            </a:r>
            <a:r>
              <a:rPr lang="en-US" sz="2000">
                <a:effectLst/>
              </a:rPr>
              <a:t>, “Automatic, high-order, and adaptive algorithms for Brillouin zone integration,” (2023).</a:t>
            </a:r>
          </a:p>
          <a:p>
            <a:r>
              <a:rPr lang="en-US" sz="2000">
                <a:effectLst/>
              </a:rPr>
              <a:t>M.P. Marder, Condensed Matter Physics, 2nd ed (Wiley, Hoboken, N.J, 2010).</a:t>
            </a:r>
          </a:p>
          <a:p>
            <a:r>
              <a:rPr lang="en-US" sz="2000">
                <a:effectLst/>
              </a:rPr>
              <a:t>M. Roy, “The Tight Binding Method,” Rutgers University 5, 57 (2015).</a:t>
            </a:r>
          </a:p>
          <a:p>
            <a:r>
              <a:rPr lang="en-US" sz="2000">
                <a:effectLst/>
              </a:rPr>
              <a:t>R. </a:t>
            </a:r>
            <a:r>
              <a:rPr lang="en-US" sz="2000" err="1">
                <a:effectLst/>
              </a:rPr>
              <a:t>Scalettar</a:t>
            </a:r>
            <a:r>
              <a:rPr lang="en-US" sz="2000">
                <a:effectLst/>
              </a:rPr>
              <a:t>, “An Introduction to the Hubbard Hamiltonian,” Quantum Materials: Experiments and Theory 6, (2016).</a:t>
            </a:r>
          </a:p>
          <a:p>
            <a:r>
              <a:rPr lang="en-US" sz="2000">
                <a:effectLst/>
              </a:rPr>
              <a:t>H. Zhang, T. </a:t>
            </a:r>
            <a:r>
              <a:rPr lang="en-US" sz="2000" err="1">
                <a:effectLst/>
              </a:rPr>
              <a:t>Pincelli</a:t>
            </a:r>
            <a:r>
              <a:rPr lang="en-US" sz="2000">
                <a:effectLst/>
              </a:rPr>
              <a:t>, C. </a:t>
            </a:r>
            <a:r>
              <a:rPr lang="en-US" sz="2000" err="1">
                <a:effectLst/>
              </a:rPr>
              <a:t>Jozwiak</a:t>
            </a:r>
            <a:r>
              <a:rPr lang="en-US" sz="2000">
                <a:effectLst/>
              </a:rPr>
              <a:t>, T. Kondo, R. </a:t>
            </a:r>
            <a:r>
              <a:rPr lang="en-US" sz="2000" err="1">
                <a:effectLst/>
              </a:rPr>
              <a:t>Ernstorfer</a:t>
            </a:r>
            <a:r>
              <a:rPr lang="en-US" sz="2000">
                <a:effectLst/>
              </a:rPr>
              <a:t>, T. Sato, and S. Zhou, “Angle-resolved photoemission spectroscopy,” Nat Rev Methods Primers 2(1), 1–22 (2022).</a:t>
            </a:r>
          </a:p>
        </p:txBody>
      </p:sp>
      <p:sp>
        <p:nvSpPr>
          <p:cNvPr id="54" name="Google Shape;107;p1">
            <a:extLst>
              <a:ext uri="{FF2B5EF4-FFF2-40B4-BE49-F238E27FC236}">
                <a16:creationId xmlns:a16="http://schemas.microsoft.com/office/drawing/2014/main" id="{3E92864A-BF44-BB1B-6BAC-ED7BBFABB10E}"/>
              </a:ext>
            </a:extLst>
          </p:cNvPr>
          <p:cNvSpPr txBox="1"/>
          <p:nvPr/>
        </p:nvSpPr>
        <p:spPr>
          <a:xfrm>
            <a:off x="30530827" y="29856266"/>
            <a:ext cx="12801600"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3600"/>
              <a:buFont typeface="Arial"/>
              <a:buNone/>
            </a:pPr>
            <a:r>
              <a:rPr lang="en-US" sz="3600" b="0" i="0" u="none" strike="noStrike" cap="none">
                <a:solidFill>
                  <a:schemeClr val="lt1"/>
                </a:solidFill>
                <a:latin typeface="Calibri"/>
                <a:ea typeface="Calibri"/>
                <a:cs typeface="Calibri"/>
                <a:sym typeface="Calibri"/>
              </a:rPr>
              <a:t>Acknowledgements</a:t>
            </a:r>
            <a:endParaRPr sz="2800" b="0" i="0" u="none" strike="noStrike" cap="none">
              <a:solidFill>
                <a:schemeClr val="lt1"/>
              </a:solidFill>
              <a:latin typeface="Calibri"/>
              <a:ea typeface="Calibri"/>
              <a:cs typeface="Calibri"/>
              <a:sym typeface="Calibri"/>
            </a:endParaRPr>
          </a:p>
        </p:txBody>
      </p:sp>
      <p:sp>
        <p:nvSpPr>
          <p:cNvPr id="61" name="TextBox 60">
            <a:extLst>
              <a:ext uri="{FF2B5EF4-FFF2-40B4-BE49-F238E27FC236}">
                <a16:creationId xmlns:a16="http://schemas.microsoft.com/office/drawing/2014/main" id="{61933475-A5C7-7B1F-96E9-853715301FEB}"/>
              </a:ext>
            </a:extLst>
          </p:cNvPr>
          <p:cNvSpPr txBox="1"/>
          <p:nvPr/>
        </p:nvSpPr>
        <p:spPr>
          <a:xfrm>
            <a:off x="30485756" y="30760001"/>
            <a:ext cx="12846671" cy="1323439"/>
          </a:xfrm>
          <a:prstGeom prst="rect">
            <a:avLst/>
          </a:prstGeom>
          <a:noFill/>
        </p:spPr>
        <p:txBody>
          <a:bodyPr wrap="square" rtlCol="0">
            <a:spAutoFit/>
          </a:bodyPr>
          <a:lstStyle/>
          <a:p>
            <a:pPr algn="just"/>
            <a:r>
              <a:rPr lang="en-US" sz="2000"/>
              <a:t>We would like to thank Alexander Hampel and Nils </a:t>
            </a:r>
            <a:r>
              <a:rPr lang="en-US" sz="2000" err="1"/>
              <a:t>Wentzell</a:t>
            </a:r>
            <a:r>
              <a:rPr lang="en-US" sz="2000"/>
              <a:t> for their help in integrating our function and its tutorial into the TRIQS package.</a:t>
            </a:r>
          </a:p>
          <a:p>
            <a:pPr algn="just"/>
            <a:r>
              <a:rPr lang="en-US" sz="2000"/>
              <a:t>We would like to thank the Simons Foundation and the National Society of Black Physicists for their cooperation in enabling this internship opportunity, and thus the research, to happen</a:t>
            </a:r>
          </a:p>
        </p:txBody>
      </p:sp>
      <p:sp>
        <p:nvSpPr>
          <p:cNvPr id="75" name="Google Shape;84;p1">
            <a:extLst>
              <a:ext uri="{FF2B5EF4-FFF2-40B4-BE49-F238E27FC236}">
                <a16:creationId xmlns:a16="http://schemas.microsoft.com/office/drawing/2014/main" id="{C58DE541-CF9D-252A-B147-D43489871250}"/>
              </a:ext>
            </a:extLst>
          </p:cNvPr>
          <p:cNvSpPr txBox="1"/>
          <p:nvPr/>
        </p:nvSpPr>
        <p:spPr>
          <a:xfrm>
            <a:off x="30424420" y="27185701"/>
            <a:ext cx="13215761" cy="2520875"/>
          </a:xfrm>
          <a:custGeom>
            <a:avLst/>
            <a:gdLst>
              <a:gd name="connsiteX0" fmla="*/ 0 w 13215761"/>
              <a:gd name="connsiteY0" fmla="*/ 0 h 2520875"/>
              <a:gd name="connsiteX1" fmla="*/ 442441 w 13215761"/>
              <a:gd name="connsiteY1" fmla="*/ 0 h 2520875"/>
              <a:gd name="connsiteX2" fmla="*/ 620566 w 13215761"/>
              <a:gd name="connsiteY2" fmla="*/ 0 h 2520875"/>
              <a:gd name="connsiteX3" fmla="*/ 1459480 w 13215761"/>
              <a:gd name="connsiteY3" fmla="*/ 0 h 2520875"/>
              <a:gd name="connsiteX4" fmla="*/ 1901920 w 13215761"/>
              <a:gd name="connsiteY4" fmla="*/ 0 h 2520875"/>
              <a:gd name="connsiteX5" fmla="*/ 2344361 w 13215761"/>
              <a:gd name="connsiteY5" fmla="*/ 0 h 2520875"/>
              <a:gd name="connsiteX6" fmla="*/ 3183275 w 13215761"/>
              <a:gd name="connsiteY6" fmla="*/ 0 h 2520875"/>
              <a:gd name="connsiteX7" fmla="*/ 3493558 w 13215761"/>
              <a:gd name="connsiteY7" fmla="*/ 0 h 2520875"/>
              <a:gd name="connsiteX8" fmla="*/ 4332471 w 13215761"/>
              <a:gd name="connsiteY8" fmla="*/ 0 h 2520875"/>
              <a:gd name="connsiteX9" fmla="*/ 5171385 w 13215761"/>
              <a:gd name="connsiteY9" fmla="*/ 0 h 2520875"/>
              <a:gd name="connsiteX10" fmla="*/ 5745983 w 13215761"/>
              <a:gd name="connsiteY10" fmla="*/ 0 h 2520875"/>
              <a:gd name="connsiteX11" fmla="*/ 6584897 w 13215761"/>
              <a:gd name="connsiteY11" fmla="*/ 0 h 2520875"/>
              <a:gd name="connsiteX12" fmla="*/ 7027337 w 13215761"/>
              <a:gd name="connsiteY12" fmla="*/ 0 h 2520875"/>
              <a:gd name="connsiteX13" fmla="*/ 7469778 w 13215761"/>
              <a:gd name="connsiteY13" fmla="*/ 0 h 2520875"/>
              <a:gd name="connsiteX14" fmla="*/ 8176534 w 13215761"/>
              <a:gd name="connsiteY14" fmla="*/ 0 h 2520875"/>
              <a:gd name="connsiteX15" fmla="*/ 8618975 w 13215761"/>
              <a:gd name="connsiteY15" fmla="*/ 0 h 2520875"/>
              <a:gd name="connsiteX16" fmla="*/ 9457888 w 13215761"/>
              <a:gd name="connsiteY16" fmla="*/ 0 h 2520875"/>
              <a:gd name="connsiteX17" fmla="*/ 10296802 w 13215761"/>
              <a:gd name="connsiteY17" fmla="*/ 0 h 2520875"/>
              <a:gd name="connsiteX18" fmla="*/ 10871400 w 13215761"/>
              <a:gd name="connsiteY18" fmla="*/ 0 h 2520875"/>
              <a:gd name="connsiteX19" fmla="*/ 11313841 w 13215761"/>
              <a:gd name="connsiteY19" fmla="*/ 0 h 2520875"/>
              <a:gd name="connsiteX20" fmla="*/ 11491966 w 13215761"/>
              <a:gd name="connsiteY20" fmla="*/ 0 h 2520875"/>
              <a:gd name="connsiteX21" fmla="*/ 11802249 w 13215761"/>
              <a:gd name="connsiteY21" fmla="*/ 0 h 2520875"/>
              <a:gd name="connsiteX22" fmla="*/ 12112532 w 13215761"/>
              <a:gd name="connsiteY22" fmla="*/ 0 h 2520875"/>
              <a:gd name="connsiteX23" fmla="*/ 12554973 w 13215761"/>
              <a:gd name="connsiteY23" fmla="*/ 0 h 2520875"/>
              <a:gd name="connsiteX24" fmla="*/ 13215761 w 13215761"/>
              <a:gd name="connsiteY24" fmla="*/ 0 h 2520875"/>
              <a:gd name="connsiteX25" fmla="*/ 13215761 w 13215761"/>
              <a:gd name="connsiteY25" fmla="*/ 504175 h 2520875"/>
              <a:gd name="connsiteX26" fmla="*/ 13215761 w 13215761"/>
              <a:gd name="connsiteY26" fmla="*/ 1008350 h 2520875"/>
              <a:gd name="connsiteX27" fmla="*/ 13215761 w 13215761"/>
              <a:gd name="connsiteY27" fmla="*/ 1512525 h 2520875"/>
              <a:gd name="connsiteX28" fmla="*/ 13215761 w 13215761"/>
              <a:gd name="connsiteY28" fmla="*/ 2067118 h 2520875"/>
              <a:gd name="connsiteX29" fmla="*/ 13215761 w 13215761"/>
              <a:gd name="connsiteY29" fmla="*/ 2520875 h 2520875"/>
              <a:gd name="connsiteX30" fmla="*/ 13037636 w 13215761"/>
              <a:gd name="connsiteY30" fmla="*/ 2520875 h 2520875"/>
              <a:gd name="connsiteX31" fmla="*/ 12330880 w 13215761"/>
              <a:gd name="connsiteY31" fmla="*/ 2520875 h 2520875"/>
              <a:gd name="connsiteX32" fmla="*/ 12152754 w 13215761"/>
              <a:gd name="connsiteY32" fmla="*/ 2520875 h 2520875"/>
              <a:gd name="connsiteX33" fmla="*/ 11445998 w 13215761"/>
              <a:gd name="connsiteY33" fmla="*/ 2520875 h 2520875"/>
              <a:gd name="connsiteX34" fmla="*/ 11135715 w 13215761"/>
              <a:gd name="connsiteY34" fmla="*/ 2520875 h 2520875"/>
              <a:gd name="connsiteX35" fmla="*/ 10957590 w 13215761"/>
              <a:gd name="connsiteY35" fmla="*/ 2520875 h 2520875"/>
              <a:gd name="connsiteX36" fmla="*/ 10647307 w 13215761"/>
              <a:gd name="connsiteY36" fmla="*/ 2520875 h 2520875"/>
              <a:gd name="connsiteX37" fmla="*/ 9940551 w 13215761"/>
              <a:gd name="connsiteY37" fmla="*/ 2520875 h 2520875"/>
              <a:gd name="connsiteX38" fmla="*/ 9630268 w 13215761"/>
              <a:gd name="connsiteY38" fmla="*/ 2520875 h 2520875"/>
              <a:gd name="connsiteX39" fmla="*/ 9452142 w 13215761"/>
              <a:gd name="connsiteY39" fmla="*/ 2520875 h 2520875"/>
              <a:gd name="connsiteX40" fmla="*/ 9141859 w 13215761"/>
              <a:gd name="connsiteY40" fmla="*/ 2520875 h 2520875"/>
              <a:gd name="connsiteX41" fmla="*/ 8699418 w 13215761"/>
              <a:gd name="connsiteY41" fmla="*/ 2520875 h 2520875"/>
              <a:gd name="connsiteX42" fmla="*/ 8124820 w 13215761"/>
              <a:gd name="connsiteY42" fmla="*/ 2520875 h 2520875"/>
              <a:gd name="connsiteX43" fmla="*/ 7814537 w 13215761"/>
              <a:gd name="connsiteY43" fmla="*/ 2520875 h 2520875"/>
              <a:gd name="connsiteX44" fmla="*/ 6975623 w 13215761"/>
              <a:gd name="connsiteY44" fmla="*/ 2520875 h 2520875"/>
              <a:gd name="connsiteX45" fmla="*/ 6401025 w 13215761"/>
              <a:gd name="connsiteY45" fmla="*/ 2520875 h 2520875"/>
              <a:gd name="connsiteX46" fmla="*/ 5562112 w 13215761"/>
              <a:gd name="connsiteY46" fmla="*/ 2520875 h 2520875"/>
              <a:gd name="connsiteX47" fmla="*/ 4855356 w 13215761"/>
              <a:gd name="connsiteY47" fmla="*/ 2520875 h 2520875"/>
              <a:gd name="connsiteX48" fmla="*/ 4412915 w 13215761"/>
              <a:gd name="connsiteY48" fmla="*/ 2520875 h 2520875"/>
              <a:gd name="connsiteX49" fmla="*/ 3706159 w 13215761"/>
              <a:gd name="connsiteY49" fmla="*/ 2520875 h 2520875"/>
              <a:gd name="connsiteX50" fmla="*/ 3395876 w 13215761"/>
              <a:gd name="connsiteY50" fmla="*/ 2520875 h 2520875"/>
              <a:gd name="connsiteX51" fmla="*/ 2821278 w 13215761"/>
              <a:gd name="connsiteY51" fmla="*/ 2520875 h 2520875"/>
              <a:gd name="connsiteX52" fmla="*/ 2643152 w 13215761"/>
              <a:gd name="connsiteY52" fmla="*/ 2520875 h 2520875"/>
              <a:gd name="connsiteX53" fmla="*/ 1804239 w 13215761"/>
              <a:gd name="connsiteY53" fmla="*/ 2520875 h 2520875"/>
              <a:gd name="connsiteX54" fmla="*/ 1229640 w 13215761"/>
              <a:gd name="connsiteY54" fmla="*/ 2520875 h 2520875"/>
              <a:gd name="connsiteX55" fmla="*/ 0 w 13215761"/>
              <a:gd name="connsiteY55" fmla="*/ 2520875 h 2520875"/>
              <a:gd name="connsiteX56" fmla="*/ 0 w 13215761"/>
              <a:gd name="connsiteY56" fmla="*/ 2041909 h 2520875"/>
              <a:gd name="connsiteX57" fmla="*/ 0 w 13215761"/>
              <a:gd name="connsiteY57" fmla="*/ 1588151 h 2520875"/>
              <a:gd name="connsiteX58" fmla="*/ 0 w 13215761"/>
              <a:gd name="connsiteY58" fmla="*/ 1033559 h 2520875"/>
              <a:gd name="connsiteX59" fmla="*/ 0 w 13215761"/>
              <a:gd name="connsiteY59" fmla="*/ 529384 h 2520875"/>
              <a:gd name="connsiteX60" fmla="*/ 0 w 13215761"/>
              <a:gd name="connsiteY60" fmla="*/ 0 h 252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3215761" h="2520875" extrusionOk="0">
                <a:moveTo>
                  <a:pt x="0" y="0"/>
                </a:moveTo>
                <a:cubicBezTo>
                  <a:pt x="144113" y="-34100"/>
                  <a:pt x="282839" y="16135"/>
                  <a:pt x="442441" y="0"/>
                </a:cubicBezTo>
                <a:cubicBezTo>
                  <a:pt x="602043" y="-16135"/>
                  <a:pt x="535774" y="5549"/>
                  <a:pt x="620566" y="0"/>
                </a:cubicBezTo>
                <a:cubicBezTo>
                  <a:pt x="705359" y="-5549"/>
                  <a:pt x="1066857" y="76802"/>
                  <a:pt x="1459480" y="0"/>
                </a:cubicBezTo>
                <a:cubicBezTo>
                  <a:pt x="1852103" y="-76802"/>
                  <a:pt x="1723573" y="18160"/>
                  <a:pt x="1901920" y="0"/>
                </a:cubicBezTo>
                <a:cubicBezTo>
                  <a:pt x="2080267" y="-18160"/>
                  <a:pt x="2250650" y="30798"/>
                  <a:pt x="2344361" y="0"/>
                </a:cubicBezTo>
                <a:cubicBezTo>
                  <a:pt x="2438072" y="-30798"/>
                  <a:pt x="2816650" y="80897"/>
                  <a:pt x="3183275" y="0"/>
                </a:cubicBezTo>
                <a:cubicBezTo>
                  <a:pt x="3549900" y="-80897"/>
                  <a:pt x="3418293" y="9507"/>
                  <a:pt x="3493558" y="0"/>
                </a:cubicBezTo>
                <a:cubicBezTo>
                  <a:pt x="3568823" y="-9507"/>
                  <a:pt x="3925860" y="30494"/>
                  <a:pt x="4332471" y="0"/>
                </a:cubicBezTo>
                <a:cubicBezTo>
                  <a:pt x="4739082" y="-30494"/>
                  <a:pt x="4791203" y="41570"/>
                  <a:pt x="5171385" y="0"/>
                </a:cubicBezTo>
                <a:cubicBezTo>
                  <a:pt x="5551567" y="-41570"/>
                  <a:pt x="5543588" y="8113"/>
                  <a:pt x="5745983" y="0"/>
                </a:cubicBezTo>
                <a:cubicBezTo>
                  <a:pt x="5948378" y="-8113"/>
                  <a:pt x="6187827" y="6567"/>
                  <a:pt x="6584897" y="0"/>
                </a:cubicBezTo>
                <a:cubicBezTo>
                  <a:pt x="6981967" y="-6567"/>
                  <a:pt x="6809850" y="47789"/>
                  <a:pt x="7027337" y="0"/>
                </a:cubicBezTo>
                <a:cubicBezTo>
                  <a:pt x="7244824" y="-47789"/>
                  <a:pt x="7287072" y="46182"/>
                  <a:pt x="7469778" y="0"/>
                </a:cubicBezTo>
                <a:cubicBezTo>
                  <a:pt x="7652484" y="-46182"/>
                  <a:pt x="7847024" y="47974"/>
                  <a:pt x="8176534" y="0"/>
                </a:cubicBezTo>
                <a:cubicBezTo>
                  <a:pt x="8506044" y="-47974"/>
                  <a:pt x="8414550" y="9224"/>
                  <a:pt x="8618975" y="0"/>
                </a:cubicBezTo>
                <a:cubicBezTo>
                  <a:pt x="8823400" y="-9224"/>
                  <a:pt x="9242923" y="2076"/>
                  <a:pt x="9457888" y="0"/>
                </a:cubicBezTo>
                <a:cubicBezTo>
                  <a:pt x="9672853" y="-2076"/>
                  <a:pt x="10103405" y="53927"/>
                  <a:pt x="10296802" y="0"/>
                </a:cubicBezTo>
                <a:cubicBezTo>
                  <a:pt x="10490199" y="-53927"/>
                  <a:pt x="10734784" y="1967"/>
                  <a:pt x="10871400" y="0"/>
                </a:cubicBezTo>
                <a:cubicBezTo>
                  <a:pt x="11008016" y="-1967"/>
                  <a:pt x="11146709" y="18887"/>
                  <a:pt x="11313841" y="0"/>
                </a:cubicBezTo>
                <a:cubicBezTo>
                  <a:pt x="11480973" y="-18887"/>
                  <a:pt x="11437426" y="10656"/>
                  <a:pt x="11491966" y="0"/>
                </a:cubicBezTo>
                <a:cubicBezTo>
                  <a:pt x="11546506" y="-10656"/>
                  <a:pt x="11650064" y="10835"/>
                  <a:pt x="11802249" y="0"/>
                </a:cubicBezTo>
                <a:cubicBezTo>
                  <a:pt x="11954434" y="-10835"/>
                  <a:pt x="12037993" y="5854"/>
                  <a:pt x="12112532" y="0"/>
                </a:cubicBezTo>
                <a:cubicBezTo>
                  <a:pt x="12187071" y="-5854"/>
                  <a:pt x="12408705" y="5586"/>
                  <a:pt x="12554973" y="0"/>
                </a:cubicBezTo>
                <a:cubicBezTo>
                  <a:pt x="12701241" y="-5586"/>
                  <a:pt x="13023116" y="25437"/>
                  <a:pt x="13215761" y="0"/>
                </a:cubicBezTo>
                <a:cubicBezTo>
                  <a:pt x="13259308" y="175398"/>
                  <a:pt x="13163081" y="376934"/>
                  <a:pt x="13215761" y="504175"/>
                </a:cubicBezTo>
                <a:cubicBezTo>
                  <a:pt x="13268441" y="631417"/>
                  <a:pt x="13172840" y="785142"/>
                  <a:pt x="13215761" y="1008350"/>
                </a:cubicBezTo>
                <a:cubicBezTo>
                  <a:pt x="13258682" y="1231558"/>
                  <a:pt x="13191704" y="1358498"/>
                  <a:pt x="13215761" y="1512525"/>
                </a:cubicBezTo>
                <a:cubicBezTo>
                  <a:pt x="13239818" y="1666553"/>
                  <a:pt x="13189691" y="1910384"/>
                  <a:pt x="13215761" y="2067118"/>
                </a:cubicBezTo>
                <a:cubicBezTo>
                  <a:pt x="13241831" y="2223852"/>
                  <a:pt x="13195949" y="2397705"/>
                  <a:pt x="13215761" y="2520875"/>
                </a:cubicBezTo>
                <a:cubicBezTo>
                  <a:pt x="13164816" y="2529322"/>
                  <a:pt x="13074787" y="2511057"/>
                  <a:pt x="13037636" y="2520875"/>
                </a:cubicBezTo>
                <a:cubicBezTo>
                  <a:pt x="13000485" y="2530693"/>
                  <a:pt x="12545032" y="2485070"/>
                  <a:pt x="12330880" y="2520875"/>
                </a:cubicBezTo>
                <a:cubicBezTo>
                  <a:pt x="12116728" y="2556680"/>
                  <a:pt x="12211870" y="2500716"/>
                  <a:pt x="12152754" y="2520875"/>
                </a:cubicBezTo>
                <a:cubicBezTo>
                  <a:pt x="12093638" y="2541034"/>
                  <a:pt x="11701088" y="2469050"/>
                  <a:pt x="11445998" y="2520875"/>
                </a:cubicBezTo>
                <a:cubicBezTo>
                  <a:pt x="11190908" y="2572700"/>
                  <a:pt x="11237116" y="2487737"/>
                  <a:pt x="11135715" y="2520875"/>
                </a:cubicBezTo>
                <a:cubicBezTo>
                  <a:pt x="11034314" y="2554013"/>
                  <a:pt x="11037364" y="2504955"/>
                  <a:pt x="10957590" y="2520875"/>
                </a:cubicBezTo>
                <a:cubicBezTo>
                  <a:pt x="10877816" y="2536795"/>
                  <a:pt x="10796108" y="2506382"/>
                  <a:pt x="10647307" y="2520875"/>
                </a:cubicBezTo>
                <a:cubicBezTo>
                  <a:pt x="10498506" y="2535368"/>
                  <a:pt x="10157210" y="2439845"/>
                  <a:pt x="9940551" y="2520875"/>
                </a:cubicBezTo>
                <a:cubicBezTo>
                  <a:pt x="9723892" y="2601905"/>
                  <a:pt x="9747381" y="2488876"/>
                  <a:pt x="9630268" y="2520875"/>
                </a:cubicBezTo>
                <a:cubicBezTo>
                  <a:pt x="9513155" y="2552874"/>
                  <a:pt x="9517127" y="2513061"/>
                  <a:pt x="9452142" y="2520875"/>
                </a:cubicBezTo>
                <a:cubicBezTo>
                  <a:pt x="9387157" y="2528689"/>
                  <a:pt x="9246314" y="2496193"/>
                  <a:pt x="9141859" y="2520875"/>
                </a:cubicBezTo>
                <a:cubicBezTo>
                  <a:pt x="9037404" y="2545557"/>
                  <a:pt x="8884465" y="2507486"/>
                  <a:pt x="8699418" y="2520875"/>
                </a:cubicBezTo>
                <a:cubicBezTo>
                  <a:pt x="8514371" y="2534264"/>
                  <a:pt x="8275682" y="2486823"/>
                  <a:pt x="8124820" y="2520875"/>
                </a:cubicBezTo>
                <a:cubicBezTo>
                  <a:pt x="7973958" y="2554927"/>
                  <a:pt x="7936167" y="2508572"/>
                  <a:pt x="7814537" y="2520875"/>
                </a:cubicBezTo>
                <a:cubicBezTo>
                  <a:pt x="7692907" y="2533178"/>
                  <a:pt x="7328663" y="2425880"/>
                  <a:pt x="6975623" y="2520875"/>
                </a:cubicBezTo>
                <a:cubicBezTo>
                  <a:pt x="6622583" y="2615870"/>
                  <a:pt x="6598896" y="2502140"/>
                  <a:pt x="6401025" y="2520875"/>
                </a:cubicBezTo>
                <a:cubicBezTo>
                  <a:pt x="6203154" y="2539610"/>
                  <a:pt x="5975539" y="2427626"/>
                  <a:pt x="5562112" y="2520875"/>
                </a:cubicBezTo>
                <a:cubicBezTo>
                  <a:pt x="5148685" y="2614124"/>
                  <a:pt x="5146221" y="2512764"/>
                  <a:pt x="4855356" y="2520875"/>
                </a:cubicBezTo>
                <a:cubicBezTo>
                  <a:pt x="4564491" y="2528986"/>
                  <a:pt x="4526417" y="2519992"/>
                  <a:pt x="4412915" y="2520875"/>
                </a:cubicBezTo>
                <a:cubicBezTo>
                  <a:pt x="4299413" y="2521758"/>
                  <a:pt x="3854882" y="2471900"/>
                  <a:pt x="3706159" y="2520875"/>
                </a:cubicBezTo>
                <a:cubicBezTo>
                  <a:pt x="3557436" y="2569850"/>
                  <a:pt x="3512113" y="2511766"/>
                  <a:pt x="3395876" y="2520875"/>
                </a:cubicBezTo>
                <a:cubicBezTo>
                  <a:pt x="3279639" y="2529984"/>
                  <a:pt x="2938873" y="2518658"/>
                  <a:pt x="2821278" y="2520875"/>
                </a:cubicBezTo>
                <a:cubicBezTo>
                  <a:pt x="2703683" y="2523092"/>
                  <a:pt x="2679245" y="2519153"/>
                  <a:pt x="2643152" y="2520875"/>
                </a:cubicBezTo>
                <a:cubicBezTo>
                  <a:pt x="2607059" y="2522597"/>
                  <a:pt x="2063735" y="2490373"/>
                  <a:pt x="1804239" y="2520875"/>
                </a:cubicBezTo>
                <a:cubicBezTo>
                  <a:pt x="1544743" y="2551377"/>
                  <a:pt x="1386752" y="2504000"/>
                  <a:pt x="1229640" y="2520875"/>
                </a:cubicBezTo>
                <a:cubicBezTo>
                  <a:pt x="1072528" y="2537750"/>
                  <a:pt x="350485" y="2419651"/>
                  <a:pt x="0" y="2520875"/>
                </a:cubicBezTo>
                <a:cubicBezTo>
                  <a:pt x="-48152" y="2365534"/>
                  <a:pt x="28466" y="2276724"/>
                  <a:pt x="0" y="2041909"/>
                </a:cubicBezTo>
                <a:cubicBezTo>
                  <a:pt x="-28466" y="1807094"/>
                  <a:pt x="42059" y="1801437"/>
                  <a:pt x="0" y="1588151"/>
                </a:cubicBezTo>
                <a:cubicBezTo>
                  <a:pt x="-42059" y="1374865"/>
                  <a:pt x="11154" y="1159437"/>
                  <a:pt x="0" y="1033559"/>
                </a:cubicBezTo>
                <a:cubicBezTo>
                  <a:pt x="-11154" y="907681"/>
                  <a:pt x="34527" y="634774"/>
                  <a:pt x="0" y="529384"/>
                </a:cubicBezTo>
                <a:cubicBezTo>
                  <a:pt x="-34527" y="423994"/>
                  <a:pt x="36080" y="195311"/>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pic>
        <p:nvPicPr>
          <p:cNvPr id="84" name="Picture 83" descr="A logo with text and a triangle in center&#10;&#10;Description automatically generated">
            <a:extLst>
              <a:ext uri="{FF2B5EF4-FFF2-40B4-BE49-F238E27FC236}">
                <a16:creationId xmlns:a16="http://schemas.microsoft.com/office/drawing/2014/main" id="{2BAECB61-74AD-C756-C7BC-755C3CBBD8E0}"/>
              </a:ext>
            </a:extLst>
          </p:cNvPr>
          <p:cNvPicPr>
            <a:picLocks noChangeAspect="1"/>
          </p:cNvPicPr>
          <p:nvPr/>
        </p:nvPicPr>
        <p:blipFill>
          <a:blip r:embed="rId24"/>
          <a:stretch>
            <a:fillRect/>
          </a:stretch>
        </p:blipFill>
        <p:spPr>
          <a:xfrm>
            <a:off x="32206984" y="1175051"/>
            <a:ext cx="3997541" cy="3997541"/>
          </a:xfrm>
          <a:prstGeom prst="rect">
            <a:avLst/>
          </a:prstGeom>
        </p:spPr>
      </p:pic>
      <p:pic>
        <p:nvPicPr>
          <p:cNvPr id="88" name="Picture 87" descr="A black and white text&#10;&#10;Description automatically generated with medium confidence">
            <a:extLst>
              <a:ext uri="{FF2B5EF4-FFF2-40B4-BE49-F238E27FC236}">
                <a16:creationId xmlns:a16="http://schemas.microsoft.com/office/drawing/2014/main" id="{A34380F6-2883-3807-D8FC-DD8C6704CFFB}"/>
              </a:ext>
            </a:extLst>
          </p:cNvPr>
          <p:cNvPicPr>
            <a:picLocks noChangeAspect="1"/>
          </p:cNvPicPr>
          <p:nvPr/>
        </p:nvPicPr>
        <p:blipFill>
          <a:blip r:embed="rId25"/>
          <a:stretch>
            <a:fillRect/>
          </a:stretch>
        </p:blipFill>
        <p:spPr>
          <a:xfrm>
            <a:off x="18445864" y="25691034"/>
            <a:ext cx="3836890" cy="1201743"/>
          </a:xfrm>
          <a:prstGeom prst="rect">
            <a:avLst/>
          </a:prstGeom>
          <a:effectLst>
            <a:glow rad="292100">
              <a:schemeClr val="accent2">
                <a:satMod val="175000"/>
                <a:alpha val="40000"/>
              </a:schemeClr>
            </a:glow>
          </a:effectLst>
        </p:spPr>
      </p:pic>
      <p:pic>
        <p:nvPicPr>
          <p:cNvPr id="92" name="Picture 91" descr="A diagram of a normal distribution&#10;&#10;Description automatically generated">
            <a:extLst>
              <a:ext uri="{FF2B5EF4-FFF2-40B4-BE49-F238E27FC236}">
                <a16:creationId xmlns:a16="http://schemas.microsoft.com/office/drawing/2014/main" id="{83E9381F-C9AA-8776-CCB2-5ACB4DE2A1BD}"/>
              </a:ext>
            </a:extLst>
          </p:cNvPr>
          <p:cNvPicPr>
            <a:picLocks noChangeAspect="1"/>
          </p:cNvPicPr>
          <p:nvPr/>
        </p:nvPicPr>
        <p:blipFill>
          <a:blip r:embed="rId26"/>
          <a:stretch>
            <a:fillRect/>
          </a:stretch>
        </p:blipFill>
        <p:spPr>
          <a:xfrm>
            <a:off x="30771269" y="5849192"/>
            <a:ext cx="9280127" cy="7044768"/>
          </a:xfrm>
          <a:prstGeom prst="rect">
            <a:avLst/>
          </a:prstGeom>
        </p:spPr>
      </p:pic>
      <p:sp>
        <p:nvSpPr>
          <p:cNvPr id="96" name="Google Shape;84;p1">
            <a:extLst>
              <a:ext uri="{FF2B5EF4-FFF2-40B4-BE49-F238E27FC236}">
                <a16:creationId xmlns:a16="http://schemas.microsoft.com/office/drawing/2014/main" id="{B7D3E407-DB27-E5D8-8B8A-4DBCAA71CF86}"/>
              </a:ext>
            </a:extLst>
          </p:cNvPr>
          <p:cNvSpPr txBox="1"/>
          <p:nvPr/>
        </p:nvSpPr>
        <p:spPr>
          <a:xfrm>
            <a:off x="30482949" y="30689965"/>
            <a:ext cx="13010323" cy="1519772"/>
          </a:xfrm>
          <a:custGeom>
            <a:avLst/>
            <a:gdLst>
              <a:gd name="connsiteX0" fmla="*/ 0 w 13010323"/>
              <a:gd name="connsiteY0" fmla="*/ 0 h 1519772"/>
              <a:gd name="connsiteX1" fmla="*/ 461275 w 13010323"/>
              <a:gd name="connsiteY1" fmla="*/ 0 h 1519772"/>
              <a:gd name="connsiteX2" fmla="*/ 662344 w 13010323"/>
              <a:gd name="connsiteY2" fmla="*/ 0 h 1519772"/>
              <a:gd name="connsiteX3" fmla="*/ 1513928 w 13010323"/>
              <a:gd name="connsiteY3" fmla="*/ 0 h 1519772"/>
              <a:gd name="connsiteX4" fmla="*/ 1975204 w 13010323"/>
              <a:gd name="connsiteY4" fmla="*/ 0 h 1519772"/>
              <a:gd name="connsiteX5" fmla="*/ 2436479 w 13010323"/>
              <a:gd name="connsiteY5" fmla="*/ 0 h 1519772"/>
              <a:gd name="connsiteX6" fmla="*/ 3288063 w 13010323"/>
              <a:gd name="connsiteY6" fmla="*/ 0 h 1519772"/>
              <a:gd name="connsiteX7" fmla="*/ 3619235 w 13010323"/>
              <a:gd name="connsiteY7" fmla="*/ 0 h 1519772"/>
              <a:gd name="connsiteX8" fmla="*/ 4470820 w 13010323"/>
              <a:gd name="connsiteY8" fmla="*/ 0 h 1519772"/>
              <a:gd name="connsiteX9" fmla="*/ 5322405 w 13010323"/>
              <a:gd name="connsiteY9" fmla="*/ 0 h 1519772"/>
              <a:gd name="connsiteX10" fmla="*/ 5913783 w 13010323"/>
              <a:gd name="connsiteY10" fmla="*/ 0 h 1519772"/>
              <a:gd name="connsiteX11" fmla="*/ 6765368 w 13010323"/>
              <a:gd name="connsiteY11" fmla="*/ 0 h 1519772"/>
              <a:gd name="connsiteX12" fmla="*/ 7226643 w 13010323"/>
              <a:gd name="connsiteY12" fmla="*/ 0 h 1519772"/>
              <a:gd name="connsiteX13" fmla="*/ 7687918 w 13010323"/>
              <a:gd name="connsiteY13" fmla="*/ 0 h 1519772"/>
              <a:gd name="connsiteX14" fmla="*/ 8409400 w 13010323"/>
              <a:gd name="connsiteY14" fmla="*/ 0 h 1519772"/>
              <a:gd name="connsiteX15" fmla="*/ 8870675 w 13010323"/>
              <a:gd name="connsiteY15" fmla="*/ 0 h 1519772"/>
              <a:gd name="connsiteX16" fmla="*/ 9722260 w 13010323"/>
              <a:gd name="connsiteY16" fmla="*/ 0 h 1519772"/>
              <a:gd name="connsiteX17" fmla="*/ 10573844 w 13010323"/>
              <a:gd name="connsiteY17" fmla="*/ 0 h 1519772"/>
              <a:gd name="connsiteX18" fmla="*/ 11165223 w 13010323"/>
              <a:gd name="connsiteY18" fmla="*/ 0 h 1519772"/>
              <a:gd name="connsiteX19" fmla="*/ 11626498 w 13010323"/>
              <a:gd name="connsiteY19" fmla="*/ 0 h 1519772"/>
              <a:gd name="connsiteX20" fmla="*/ 11827566 w 13010323"/>
              <a:gd name="connsiteY20" fmla="*/ 0 h 1519772"/>
              <a:gd name="connsiteX21" fmla="*/ 12158738 w 13010323"/>
              <a:gd name="connsiteY21" fmla="*/ 0 h 1519772"/>
              <a:gd name="connsiteX22" fmla="*/ 12489910 w 13010323"/>
              <a:gd name="connsiteY22" fmla="*/ 0 h 1519772"/>
              <a:gd name="connsiteX23" fmla="*/ 13010323 w 13010323"/>
              <a:gd name="connsiteY23" fmla="*/ 0 h 1519772"/>
              <a:gd name="connsiteX24" fmla="*/ 13010323 w 13010323"/>
              <a:gd name="connsiteY24" fmla="*/ 536986 h 1519772"/>
              <a:gd name="connsiteX25" fmla="*/ 13010323 w 13010323"/>
              <a:gd name="connsiteY25" fmla="*/ 1058774 h 1519772"/>
              <a:gd name="connsiteX26" fmla="*/ 13010323 w 13010323"/>
              <a:gd name="connsiteY26" fmla="*/ 1519772 h 1519772"/>
              <a:gd name="connsiteX27" fmla="*/ 12418945 w 13010323"/>
              <a:gd name="connsiteY27" fmla="*/ 1519772 h 1519772"/>
              <a:gd name="connsiteX28" fmla="*/ 12087773 w 13010323"/>
              <a:gd name="connsiteY28" fmla="*/ 1519772 h 1519772"/>
              <a:gd name="connsiteX29" fmla="*/ 11366291 w 13010323"/>
              <a:gd name="connsiteY29" fmla="*/ 1519772 h 1519772"/>
              <a:gd name="connsiteX30" fmla="*/ 11035119 w 13010323"/>
              <a:gd name="connsiteY30" fmla="*/ 1519772 h 1519772"/>
              <a:gd name="connsiteX31" fmla="*/ 10313638 w 13010323"/>
              <a:gd name="connsiteY31" fmla="*/ 1519772 h 1519772"/>
              <a:gd name="connsiteX32" fmla="*/ 10112569 w 13010323"/>
              <a:gd name="connsiteY32" fmla="*/ 1519772 h 1519772"/>
              <a:gd name="connsiteX33" fmla="*/ 9391088 w 13010323"/>
              <a:gd name="connsiteY33" fmla="*/ 1519772 h 1519772"/>
              <a:gd name="connsiteX34" fmla="*/ 9059916 w 13010323"/>
              <a:gd name="connsiteY34" fmla="*/ 1519772 h 1519772"/>
              <a:gd name="connsiteX35" fmla="*/ 8858847 w 13010323"/>
              <a:gd name="connsiteY35" fmla="*/ 1519772 h 1519772"/>
              <a:gd name="connsiteX36" fmla="*/ 8527675 w 13010323"/>
              <a:gd name="connsiteY36" fmla="*/ 1519772 h 1519772"/>
              <a:gd name="connsiteX37" fmla="*/ 7806194 w 13010323"/>
              <a:gd name="connsiteY37" fmla="*/ 1519772 h 1519772"/>
              <a:gd name="connsiteX38" fmla="*/ 7475022 w 13010323"/>
              <a:gd name="connsiteY38" fmla="*/ 1519772 h 1519772"/>
              <a:gd name="connsiteX39" fmla="*/ 7273953 w 13010323"/>
              <a:gd name="connsiteY39" fmla="*/ 1519772 h 1519772"/>
              <a:gd name="connsiteX40" fmla="*/ 6942781 w 13010323"/>
              <a:gd name="connsiteY40" fmla="*/ 1519772 h 1519772"/>
              <a:gd name="connsiteX41" fmla="*/ 6481506 w 13010323"/>
              <a:gd name="connsiteY41" fmla="*/ 1519772 h 1519772"/>
              <a:gd name="connsiteX42" fmla="*/ 5890128 w 13010323"/>
              <a:gd name="connsiteY42" fmla="*/ 1519772 h 1519772"/>
              <a:gd name="connsiteX43" fmla="*/ 5558956 w 13010323"/>
              <a:gd name="connsiteY43" fmla="*/ 1519772 h 1519772"/>
              <a:gd name="connsiteX44" fmla="*/ 4707371 w 13010323"/>
              <a:gd name="connsiteY44" fmla="*/ 1519772 h 1519772"/>
              <a:gd name="connsiteX45" fmla="*/ 4115993 w 13010323"/>
              <a:gd name="connsiteY45" fmla="*/ 1519772 h 1519772"/>
              <a:gd name="connsiteX46" fmla="*/ 3264408 w 13010323"/>
              <a:gd name="connsiteY46" fmla="*/ 1519772 h 1519772"/>
              <a:gd name="connsiteX47" fmla="*/ 2542927 w 13010323"/>
              <a:gd name="connsiteY47" fmla="*/ 1519772 h 1519772"/>
              <a:gd name="connsiteX48" fmla="*/ 2081652 w 13010323"/>
              <a:gd name="connsiteY48" fmla="*/ 1519772 h 1519772"/>
              <a:gd name="connsiteX49" fmla="*/ 1360170 w 13010323"/>
              <a:gd name="connsiteY49" fmla="*/ 1519772 h 1519772"/>
              <a:gd name="connsiteX50" fmla="*/ 1028998 w 13010323"/>
              <a:gd name="connsiteY50" fmla="*/ 1519772 h 1519772"/>
              <a:gd name="connsiteX51" fmla="*/ 0 w 13010323"/>
              <a:gd name="connsiteY51" fmla="*/ 1519772 h 1519772"/>
              <a:gd name="connsiteX52" fmla="*/ 0 w 13010323"/>
              <a:gd name="connsiteY52" fmla="*/ 1058774 h 1519772"/>
              <a:gd name="connsiteX53" fmla="*/ 0 w 13010323"/>
              <a:gd name="connsiteY53" fmla="*/ 521788 h 1519772"/>
              <a:gd name="connsiteX54" fmla="*/ 0 w 13010323"/>
              <a:gd name="connsiteY54" fmla="*/ 0 h 15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010323" h="1519772" extrusionOk="0">
                <a:moveTo>
                  <a:pt x="0" y="0"/>
                </a:moveTo>
                <a:cubicBezTo>
                  <a:pt x="175264" y="-52267"/>
                  <a:pt x="320001" y="21320"/>
                  <a:pt x="461275" y="0"/>
                </a:cubicBezTo>
                <a:cubicBezTo>
                  <a:pt x="602550" y="-21320"/>
                  <a:pt x="574985" y="6749"/>
                  <a:pt x="662344" y="0"/>
                </a:cubicBezTo>
                <a:cubicBezTo>
                  <a:pt x="749703" y="-6749"/>
                  <a:pt x="1245622" y="1583"/>
                  <a:pt x="1513928" y="0"/>
                </a:cubicBezTo>
                <a:cubicBezTo>
                  <a:pt x="1782234" y="-1583"/>
                  <a:pt x="1834026" y="6661"/>
                  <a:pt x="1975204" y="0"/>
                </a:cubicBezTo>
                <a:cubicBezTo>
                  <a:pt x="2116382" y="-6661"/>
                  <a:pt x="2313132" y="26059"/>
                  <a:pt x="2436479" y="0"/>
                </a:cubicBezTo>
                <a:cubicBezTo>
                  <a:pt x="2559827" y="-26059"/>
                  <a:pt x="2986283" y="13779"/>
                  <a:pt x="3288063" y="0"/>
                </a:cubicBezTo>
                <a:cubicBezTo>
                  <a:pt x="3589843" y="-13779"/>
                  <a:pt x="3551173" y="5991"/>
                  <a:pt x="3619235" y="0"/>
                </a:cubicBezTo>
                <a:cubicBezTo>
                  <a:pt x="3687297" y="-5991"/>
                  <a:pt x="4164306" y="80998"/>
                  <a:pt x="4470820" y="0"/>
                </a:cubicBezTo>
                <a:cubicBezTo>
                  <a:pt x="4777335" y="-80998"/>
                  <a:pt x="4993659" y="73962"/>
                  <a:pt x="5322405" y="0"/>
                </a:cubicBezTo>
                <a:cubicBezTo>
                  <a:pt x="5651151" y="-73962"/>
                  <a:pt x="5775751" y="49900"/>
                  <a:pt x="5913783" y="0"/>
                </a:cubicBezTo>
                <a:cubicBezTo>
                  <a:pt x="6051815" y="-49900"/>
                  <a:pt x="6402124" y="46043"/>
                  <a:pt x="6765368" y="0"/>
                </a:cubicBezTo>
                <a:cubicBezTo>
                  <a:pt x="7128612" y="-46043"/>
                  <a:pt x="7082719" y="21355"/>
                  <a:pt x="7226643" y="0"/>
                </a:cubicBezTo>
                <a:cubicBezTo>
                  <a:pt x="7370567" y="-21355"/>
                  <a:pt x="7520533" y="15057"/>
                  <a:pt x="7687918" y="0"/>
                </a:cubicBezTo>
                <a:cubicBezTo>
                  <a:pt x="7855303" y="-15057"/>
                  <a:pt x="8081525" y="82656"/>
                  <a:pt x="8409400" y="0"/>
                </a:cubicBezTo>
                <a:cubicBezTo>
                  <a:pt x="8737275" y="-82656"/>
                  <a:pt x="8700487" y="13086"/>
                  <a:pt x="8870675" y="0"/>
                </a:cubicBezTo>
                <a:cubicBezTo>
                  <a:pt x="9040864" y="-13086"/>
                  <a:pt x="9525706" y="72596"/>
                  <a:pt x="9722260" y="0"/>
                </a:cubicBezTo>
                <a:cubicBezTo>
                  <a:pt x="9918815" y="-72596"/>
                  <a:pt x="10220936" y="98810"/>
                  <a:pt x="10573844" y="0"/>
                </a:cubicBezTo>
                <a:cubicBezTo>
                  <a:pt x="10926752" y="-98810"/>
                  <a:pt x="10872035" y="23874"/>
                  <a:pt x="11165223" y="0"/>
                </a:cubicBezTo>
                <a:cubicBezTo>
                  <a:pt x="11458411" y="-23874"/>
                  <a:pt x="11479574" y="44905"/>
                  <a:pt x="11626498" y="0"/>
                </a:cubicBezTo>
                <a:cubicBezTo>
                  <a:pt x="11773423" y="-44905"/>
                  <a:pt x="11772274" y="23717"/>
                  <a:pt x="11827566" y="0"/>
                </a:cubicBezTo>
                <a:cubicBezTo>
                  <a:pt x="11882858" y="-23717"/>
                  <a:pt x="12036724" y="20555"/>
                  <a:pt x="12158738" y="0"/>
                </a:cubicBezTo>
                <a:cubicBezTo>
                  <a:pt x="12280752" y="-20555"/>
                  <a:pt x="12360111" y="6248"/>
                  <a:pt x="12489910" y="0"/>
                </a:cubicBezTo>
                <a:cubicBezTo>
                  <a:pt x="12619709" y="-6248"/>
                  <a:pt x="12784502" y="19132"/>
                  <a:pt x="13010323" y="0"/>
                </a:cubicBezTo>
                <a:cubicBezTo>
                  <a:pt x="13061568" y="199812"/>
                  <a:pt x="12981485" y="270616"/>
                  <a:pt x="13010323" y="536986"/>
                </a:cubicBezTo>
                <a:cubicBezTo>
                  <a:pt x="13039161" y="803356"/>
                  <a:pt x="12966631" y="937700"/>
                  <a:pt x="13010323" y="1058774"/>
                </a:cubicBezTo>
                <a:cubicBezTo>
                  <a:pt x="13054015" y="1179848"/>
                  <a:pt x="12974060" y="1411514"/>
                  <a:pt x="13010323" y="1519772"/>
                </a:cubicBezTo>
                <a:cubicBezTo>
                  <a:pt x="12882047" y="1521285"/>
                  <a:pt x="12576022" y="1458625"/>
                  <a:pt x="12418945" y="1519772"/>
                </a:cubicBezTo>
                <a:cubicBezTo>
                  <a:pt x="12261868" y="1580919"/>
                  <a:pt x="12217444" y="1517471"/>
                  <a:pt x="12087773" y="1519772"/>
                </a:cubicBezTo>
                <a:cubicBezTo>
                  <a:pt x="11958102" y="1522073"/>
                  <a:pt x="11703288" y="1435103"/>
                  <a:pt x="11366291" y="1519772"/>
                </a:cubicBezTo>
                <a:cubicBezTo>
                  <a:pt x="11029294" y="1604441"/>
                  <a:pt x="11142356" y="1510634"/>
                  <a:pt x="11035119" y="1519772"/>
                </a:cubicBezTo>
                <a:cubicBezTo>
                  <a:pt x="10927882" y="1528910"/>
                  <a:pt x="10562048" y="1502975"/>
                  <a:pt x="10313638" y="1519772"/>
                </a:cubicBezTo>
                <a:cubicBezTo>
                  <a:pt x="10065228" y="1536569"/>
                  <a:pt x="10173791" y="1508738"/>
                  <a:pt x="10112569" y="1519772"/>
                </a:cubicBezTo>
                <a:cubicBezTo>
                  <a:pt x="10051347" y="1530806"/>
                  <a:pt x="9707404" y="1499572"/>
                  <a:pt x="9391088" y="1519772"/>
                </a:cubicBezTo>
                <a:cubicBezTo>
                  <a:pt x="9074772" y="1539972"/>
                  <a:pt x="9191680" y="1497210"/>
                  <a:pt x="9059916" y="1519772"/>
                </a:cubicBezTo>
                <a:cubicBezTo>
                  <a:pt x="8928152" y="1542334"/>
                  <a:pt x="8908359" y="1504969"/>
                  <a:pt x="8858847" y="1519772"/>
                </a:cubicBezTo>
                <a:cubicBezTo>
                  <a:pt x="8809335" y="1534575"/>
                  <a:pt x="8621985" y="1486107"/>
                  <a:pt x="8527675" y="1519772"/>
                </a:cubicBezTo>
                <a:cubicBezTo>
                  <a:pt x="8433365" y="1553437"/>
                  <a:pt x="8052596" y="1467976"/>
                  <a:pt x="7806194" y="1519772"/>
                </a:cubicBezTo>
                <a:cubicBezTo>
                  <a:pt x="7559792" y="1571568"/>
                  <a:pt x="7587405" y="1513912"/>
                  <a:pt x="7475022" y="1519772"/>
                </a:cubicBezTo>
                <a:cubicBezTo>
                  <a:pt x="7362639" y="1525632"/>
                  <a:pt x="7347176" y="1514949"/>
                  <a:pt x="7273953" y="1519772"/>
                </a:cubicBezTo>
                <a:cubicBezTo>
                  <a:pt x="7200730" y="1524595"/>
                  <a:pt x="7046334" y="1484098"/>
                  <a:pt x="6942781" y="1519772"/>
                </a:cubicBezTo>
                <a:cubicBezTo>
                  <a:pt x="6839228" y="1555446"/>
                  <a:pt x="6590167" y="1474828"/>
                  <a:pt x="6481506" y="1519772"/>
                </a:cubicBezTo>
                <a:cubicBezTo>
                  <a:pt x="6372845" y="1564716"/>
                  <a:pt x="6179858" y="1473479"/>
                  <a:pt x="5890128" y="1519772"/>
                </a:cubicBezTo>
                <a:cubicBezTo>
                  <a:pt x="5600398" y="1566065"/>
                  <a:pt x="5669386" y="1508382"/>
                  <a:pt x="5558956" y="1519772"/>
                </a:cubicBezTo>
                <a:cubicBezTo>
                  <a:pt x="5448526" y="1531162"/>
                  <a:pt x="5075457" y="1500726"/>
                  <a:pt x="4707371" y="1519772"/>
                </a:cubicBezTo>
                <a:cubicBezTo>
                  <a:pt x="4339286" y="1538818"/>
                  <a:pt x="4255619" y="1451347"/>
                  <a:pt x="4115993" y="1519772"/>
                </a:cubicBezTo>
                <a:cubicBezTo>
                  <a:pt x="3976367" y="1588197"/>
                  <a:pt x="3551615" y="1493679"/>
                  <a:pt x="3264408" y="1519772"/>
                </a:cubicBezTo>
                <a:cubicBezTo>
                  <a:pt x="2977201" y="1545865"/>
                  <a:pt x="2886293" y="1463934"/>
                  <a:pt x="2542927" y="1519772"/>
                </a:cubicBezTo>
                <a:cubicBezTo>
                  <a:pt x="2199561" y="1575610"/>
                  <a:pt x="2181220" y="1471169"/>
                  <a:pt x="2081652" y="1519772"/>
                </a:cubicBezTo>
                <a:cubicBezTo>
                  <a:pt x="1982084" y="1568375"/>
                  <a:pt x="1587947" y="1471578"/>
                  <a:pt x="1360170" y="1519772"/>
                </a:cubicBezTo>
                <a:cubicBezTo>
                  <a:pt x="1132393" y="1567966"/>
                  <a:pt x="1194365" y="1512496"/>
                  <a:pt x="1028998" y="1519772"/>
                </a:cubicBezTo>
                <a:cubicBezTo>
                  <a:pt x="863631" y="1527048"/>
                  <a:pt x="221149" y="1469350"/>
                  <a:pt x="0" y="1519772"/>
                </a:cubicBezTo>
                <a:cubicBezTo>
                  <a:pt x="-19063" y="1404538"/>
                  <a:pt x="42436" y="1254180"/>
                  <a:pt x="0" y="1058774"/>
                </a:cubicBezTo>
                <a:cubicBezTo>
                  <a:pt x="-42436" y="863368"/>
                  <a:pt x="6933" y="647633"/>
                  <a:pt x="0" y="521788"/>
                </a:cubicBezTo>
                <a:cubicBezTo>
                  <a:pt x="-6933" y="395943"/>
                  <a:pt x="59111" y="247930"/>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97" name="Google Shape;84;p1">
            <a:extLst>
              <a:ext uri="{FF2B5EF4-FFF2-40B4-BE49-F238E27FC236}">
                <a16:creationId xmlns:a16="http://schemas.microsoft.com/office/drawing/2014/main" id="{AE5CA006-5546-1389-4AC1-829A3BD34C4D}"/>
              </a:ext>
            </a:extLst>
          </p:cNvPr>
          <p:cNvSpPr txBox="1"/>
          <p:nvPr/>
        </p:nvSpPr>
        <p:spPr>
          <a:xfrm>
            <a:off x="30350965" y="15554704"/>
            <a:ext cx="13289216" cy="10320250"/>
          </a:xfrm>
          <a:custGeom>
            <a:avLst/>
            <a:gdLst>
              <a:gd name="connsiteX0" fmla="*/ 0 w 13289216"/>
              <a:gd name="connsiteY0" fmla="*/ 0 h 10320250"/>
              <a:gd name="connsiteX1" fmla="*/ 444900 w 13289216"/>
              <a:gd name="connsiteY1" fmla="*/ 0 h 10320250"/>
              <a:gd name="connsiteX2" fmla="*/ 624015 w 13289216"/>
              <a:gd name="connsiteY2" fmla="*/ 0 h 10320250"/>
              <a:gd name="connsiteX3" fmla="*/ 1467592 w 13289216"/>
              <a:gd name="connsiteY3" fmla="*/ 0 h 10320250"/>
              <a:gd name="connsiteX4" fmla="*/ 1912492 w 13289216"/>
              <a:gd name="connsiteY4" fmla="*/ 0 h 10320250"/>
              <a:gd name="connsiteX5" fmla="*/ 2357391 w 13289216"/>
              <a:gd name="connsiteY5" fmla="*/ 0 h 10320250"/>
              <a:gd name="connsiteX6" fmla="*/ 3200968 w 13289216"/>
              <a:gd name="connsiteY6" fmla="*/ 0 h 10320250"/>
              <a:gd name="connsiteX7" fmla="*/ 3512975 w 13289216"/>
              <a:gd name="connsiteY7" fmla="*/ 0 h 10320250"/>
              <a:gd name="connsiteX8" fmla="*/ 4356552 w 13289216"/>
              <a:gd name="connsiteY8" fmla="*/ 0 h 10320250"/>
              <a:gd name="connsiteX9" fmla="*/ 5200128 w 13289216"/>
              <a:gd name="connsiteY9" fmla="*/ 0 h 10320250"/>
              <a:gd name="connsiteX10" fmla="*/ 5777920 w 13289216"/>
              <a:gd name="connsiteY10" fmla="*/ 0 h 10320250"/>
              <a:gd name="connsiteX11" fmla="*/ 6621496 w 13289216"/>
              <a:gd name="connsiteY11" fmla="*/ 0 h 10320250"/>
              <a:gd name="connsiteX12" fmla="*/ 7066396 w 13289216"/>
              <a:gd name="connsiteY12" fmla="*/ 0 h 10320250"/>
              <a:gd name="connsiteX13" fmla="*/ 7511296 w 13289216"/>
              <a:gd name="connsiteY13" fmla="*/ 0 h 10320250"/>
              <a:gd name="connsiteX14" fmla="*/ 8221980 w 13289216"/>
              <a:gd name="connsiteY14" fmla="*/ 0 h 10320250"/>
              <a:gd name="connsiteX15" fmla="*/ 8666880 w 13289216"/>
              <a:gd name="connsiteY15" fmla="*/ 0 h 10320250"/>
              <a:gd name="connsiteX16" fmla="*/ 9510456 w 13289216"/>
              <a:gd name="connsiteY16" fmla="*/ 0 h 10320250"/>
              <a:gd name="connsiteX17" fmla="*/ 10354033 w 13289216"/>
              <a:gd name="connsiteY17" fmla="*/ 0 h 10320250"/>
              <a:gd name="connsiteX18" fmla="*/ 10931825 w 13289216"/>
              <a:gd name="connsiteY18" fmla="*/ 0 h 10320250"/>
              <a:gd name="connsiteX19" fmla="*/ 11376724 w 13289216"/>
              <a:gd name="connsiteY19" fmla="*/ 0 h 10320250"/>
              <a:gd name="connsiteX20" fmla="*/ 11555840 w 13289216"/>
              <a:gd name="connsiteY20" fmla="*/ 0 h 10320250"/>
              <a:gd name="connsiteX21" fmla="*/ 11867848 w 13289216"/>
              <a:gd name="connsiteY21" fmla="*/ 0 h 10320250"/>
              <a:gd name="connsiteX22" fmla="*/ 12179855 w 13289216"/>
              <a:gd name="connsiteY22" fmla="*/ 0 h 10320250"/>
              <a:gd name="connsiteX23" fmla="*/ 12624755 w 13289216"/>
              <a:gd name="connsiteY23" fmla="*/ 0 h 10320250"/>
              <a:gd name="connsiteX24" fmla="*/ 13289216 w 13289216"/>
              <a:gd name="connsiteY24" fmla="*/ 0 h 10320250"/>
              <a:gd name="connsiteX25" fmla="*/ 13289216 w 13289216"/>
              <a:gd name="connsiteY25" fmla="*/ 573347 h 10320250"/>
              <a:gd name="connsiteX26" fmla="*/ 13289216 w 13289216"/>
              <a:gd name="connsiteY26" fmla="*/ 1146694 h 10320250"/>
              <a:gd name="connsiteX27" fmla="*/ 13289216 w 13289216"/>
              <a:gd name="connsiteY27" fmla="*/ 1720042 h 10320250"/>
              <a:gd name="connsiteX28" fmla="*/ 13289216 w 13289216"/>
              <a:gd name="connsiteY28" fmla="*/ 2499794 h 10320250"/>
              <a:gd name="connsiteX29" fmla="*/ 13289216 w 13289216"/>
              <a:gd name="connsiteY29" fmla="*/ 3176344 h 10320250"/>
              <a:gd name="connsiteX30" fmla="*/ 13289216 w 13289216"/>
              <a:gd name="connsiteY30" fmla="*/ 3440083 h 10320250"/>
              <a:gd name="connsiteX31" fmla="*/ 13289216 w 13289216"/>
              <a:gd name="connsiteY31" fmla="*/ 3910228 h 10320250"/>
              <a:gd name="connsiteX32" fmla="*/ 13289216 w 13289216"/>
              <a:gd name="connsiteY32" fmla="*/ 4689980 h 10320250"/>
              <a:gd name="connsiteX33" fmla="*/ 13289216 w 13289216"/>
              <a:gd name="connsiteY33" fmla="*/ 5263328 h 10320250"/>
              <a:gd name="connsiteX34" fmla="*/ 13289216 w 13289216"/>
              <a:gd name="connsiteY34" fmla="*/ 5939877 h 10320250"/>
              <a:gd name="connsiteX35" fmla="*/ 13289216 w 13289216"/>
              <a:gd name="connsiteY35" fmla="*/ 6410022 h 10320250"/>
              <a:gd name="connsiteX36" fmla="*/ 13289216 w 13289216"/>
              <a:gd name="connsiteY36" fmla="*/ 6983369 h 10320250"/>
              <a:gd name="connsiteX37" fmla="*/ 13289216 w 13289216"/>
              <a:gd name="connsiteY37" fmla="*/ 7763121 h 10320250"/>
              <a:gd name="connsiteX38" fmla="*/ 13289216 w 13289216"/>
              <a:gd name="connsiteY38" fmla="*/ 8130064 h 10320250"/>
              <a:gd name="connsiteX39" fmla="*/ 13289216 w 13289216"/>
              <a:gd name="connsiteY39" fmla="*/ 8806613 h 10320250"/>
              <a:gd name="connsiteX40" fmla="*/ 13289216 w 13289216"/>
              <a:gd name="connsiteY40" fmla="*/ 9173556 h 10320250"/>
              <a:gd name="connsiteX41" fmla="*/ 13289216 w 13289216"/>
              <a:gd name="connsiteY41" fmla="*/ 9746903 h 10320250"/>
              <a:gd name="connsiteX42" fmla="*/ 13289216 w 13289216"/>
              <a:gd name="connsiteY42" fmla="*/ 10320250 h 10320250"/>
              <a:gd name="connsiteX43" fmla="*/ 13110100 w 13289216"/>
              <a:gd name="connsiteY43" fmla="*/ 10320250 h 10320250"/>
              <a:gd name="connsiteX44" fmla="*/ 12266524 w 13289216"/>
              <a:gd name="connsiteY44" fmla="*/ 10320250 h 10320250"/>
              <a:gd name="connsiteX45" fmla="*/ 11688732 w 13289216"/>
              <a:gd name="connsiteY45" fmla="*/ 10320250 h 10320250"/>
              <a:gd name="connsiteX46" fmla="*/ 10845156 w 13289216"/>
              <a:gd name="connsiteY46" fmla="*/ 10320250 h 10320250"/>
              <a:gd name="connsiteX47" fmla="*/ 10134472 w 13289216"/>
              <a:gd name="connsiteY47" fmla="*/ 10320250 h 10320250"/>
              <a:gd name="connsiteX48" fmla="*/ 9689572 w 13289216"/>
              <a:gd name="connsiteY48" fmla="*/ 10320250 h 10320250"/>
              <a:gd name="connsiteX49" fmla="*/ 8978888 w 13289216"/>
              <a:gd name="connsiteY49" fmla="*/ 10320250 h 10320250"/>
              <a:gd name="connsiteX50" fmla="*/ 8666880 w 13289216"/>
              <a:gd name="connsiteY50" fmla="*/ 10320250 h 10320250"/>
              <a:gd name="connsiteX51" fmla="*/ 8089088 w 13289216"/>
              <a:gd name="connsiteY51" fmla="*/ 10320250 h 10320250"/>
              <a:gd name="connsiteX52" fmla="*/ 7909972 w 13289216"/>
              <a:gd name="connsiteY52" fmla="*/ 10320250 h 10320250"/>
              <a:gd name="connsiteX53" fmla="*/ 7066396 w 13289216"/>
              <a:gd name="connsiteY53" fmla="*/ 10320250 h 10320250"/>
              <a:gd name="connsiteX54" fmla="*/ 6488604 w 13289216"/>
              <a:gd name="connsiteY54" fmla="*/ 10320250 h 10320250"/>
              <a:gd name="connsiteX55" fmla="*/ 5645028 w 13289216"/>
              <a:gd name="connsiteY55" fmla="*/ 10320250 h 10320250"/>
              <a:gd name="connsiteX56" fmla="*/ 5200128 w 13289216"/>
              <a:gd name="connsiteY56" fmla="*/ 10320250 h 10320250"/>
              <a:gd name="connsiteX57" fmla="*/ 4888120 w 13289216"/>
              <a:gd name="connsiteY57" fmla="*/ 10320250 h 10320250"/>
              <a:gd name="connsiteX58" fmla="*/ 4310328 w 13289216"/>
              <a:gd name="connsiteY58" fmla="*/ 10320250 h 10320250"/>
              <a:gd name="connsiteX59" fmla="*/ 3599644 w 13289216"/>
              <a:gd name="connsiteY59" fmla="*/ 10320250 h 10320250"/>
              <a:gd name="connsiteX60" fmla="*/ 2756068 w 13289216"/>
              <a:gd name="connsiteY60" fmla="*/ 10320250 h 10320250"/>
              <a:gd name="connsiteX61" fmla="*/ 2045384 w 13289216"/>
              <a:gd name="connsiteY61" fmla="*/ 10320250 h 10320250"/>
              <a:gd name="connsiteX62" fmla="*/ 1201807 w 13289216"/>
              <a:gd name="connsiteY62" fmla="*/ 10320250 h 10320250"/>
              <a:gd name="connsiteX63" fmla="*/ 491123 w 13289216"/>
              <a:gd name="connsiteY63" fmla="*/ 10320250 h 10320250"/>
              <a:gd name="connsiteX64" fmla="*/ 0 w 13289216"/>
              <a:gd name="connsiteY64" fmla="*/ 10320250 h 10320250"/>
              <a:gd name="connsiteX65" fmla="*/ 0 w 13289216"/>
              <a:gd name="connsiteY65" fmla="*/ 9643700 h 10320250"/>
              <a:gd name="connsiteX66" fmla="*/ 0 w 13289216"/>
              <a:gd name="connsiteY66" fmla="*/ 8967151 h 10320250"/>
              <a:gd name="connsiteX67" fmla="*/ 0 w 13289216"/>
              <a:gd name="connsiteY67" fmla="*/ 8393803 h 10320250"/>
              <a:gd name="connsiteX68" fmla="*/ 0 w 13289216"/>
              <a:gd name="connsiteY68" fmla="*/ 8130064 h 10320250"/>
              <a:gd name="connsiteX69" fmla="*/ 0 w 13289216"/>
              <a:gd name="connsiteY69" fmla="*/ 7659919 h 10320250"/>
              <a:gd name="connsiteX70" fmla="*/ 0 w 13289216"/>
              <a:gd name="connsiteY70" fmla="*/ 6983369 h 10320250"/>
              <a:gd name="connsiteX71" fmla="*/ 0 w 13289216"/>
              <a:gd name="connsiteY71" fmla="*/ 6616427 h 10320250"/>
              <a:gd name="connsiteX72" fmla="*/ 0 w 13289216"/>
              <a:gd name="connsiteY72" fmla="*/ 5836675 h 10320250"/>
              <a:gd name="connsiteX73" fmla="*/ 0 w 13289216"/>
              <a:gd name="connsiteY73" fmla="*/ 5056923 h 10320250"/>
              <a:gd name="connsiteX74" fmla="*/ 0 w 13289216"/>
              <a:gd name="connsiteY74" fmla="*/ 4483575 h 10320250"/>
              <a:gd name="connsiteX75" fmla="*/ 0 w 13289216"/>
              <a:gd name="connsiteY75" fmla="*/ 3703823 h 10320250"/>
              <a:gd name="connsiteX76" fmla="*/ 0 w 13289216"/>
              <a:gd name="connsiteY76" fmla="*/ 3130476 h 10320250"/>
              <a:gd name="connsiteX77" fmla="*/ 0 w 13289216"/>
              <a:gd name="connsiteY77" fmla="*/ 2453926 h 10320250"/>
              <a:gd name="connsiteX78" fmla="*/ 0 w 13289216"/>
              <a:gd name="connsiteY78" fmla="*/ 2190186 h 10320250"/>
              <a:gd name="connsiteX79" fmla="*/ 0 w 13289216"/>
              <a:gd name="connsiteY79" fmla="*/ 1410434 h 10320250"/>
              <a:gd name="connsiteX80" fmla="*/ 0 w 13289216"/>
              <a:gd name="connsiteY80" fmla="*/ 940289 h 10320250"/>
              <a:gd name="connsiteX81" fmla="*/ 0 w 13289216"/>
              <a:gd name="connsiteY81" fmla="*/ 0 h 103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289216" h="10320250" extrusionOk="0">
                <a:moveTo>
                  <a:pt x="0" y="0"/>
                </a:moveTo>
                <a:cubicBezTo>
                  <a:pt x="150717" y="-31801"/>
                  <a:pt x="232587" y="36131"/>
                  <a:pt x="444900" y="0"/>
                </a:cubicBezTo>
                <a:cubicBezTo>
                  <a:pt x="657213" y="-36131"/>
                  <a:pt x="535472" y="17314"/>
                  <a:pt x="624015" y="0"/>
                </a:cubicBezTo>
                <a:cubicBezTo>
                  <a:pt x="712558" y="-17314"/>
                  <a:pt x="1169047" y="35399"/>
                  <a:pt x="1467592" y="0"/>
                </a:cubicBezTo>
                <a:cubicBezTo>
                  <a:pt x="1766137" y="-35399"/>
                  <a:pt x="1758967" y="12213"/>
                  <a:pt x="1912492" y="0"/>
                </a:cubicBezTo>
                <a:cubicBezTo>
                  <a:pt x="2066017" y="-12213"/>
                  <a:pt x="2194665" y="42630"/>
                  <a:pt x="2357391" y="0"/>
                </a:cubicBezTo>
                <a:cubicBezTo>
                  <a:pt x="2520117" y="-42630"/>
                  <a:pt x="2903891" y="5570"/>
                  <a:pt x="3200968" y="0"/>
                </a:cubicBezTo>
                <a:cubicBezTo>
                  <a:pt x="3498045" y="-5570"/>
                  <a:pt x="3405901" y="27340"/>
                  <a:pt x="3512975" y="0"/>
                </a:cubicBezTo>
                <a:cubicBezTo>
                  <a:pt x="3620049" y="-27340"/>
                  <a:pt x="4133487" y="25871"/>
                  <a:pt x="4356552" y="0"/>
                </a:cubicBezTo>
                <a:cubicBezTo>
                  <a:pt x="4579617" y="-25871"/>
                  <a:pt x="4846273" y="21780"/>
                  <a:pt x="5200128" y="0"/>
                </a:cubicBezTo>
                <a:cubicBezTo>
                  <a:pt x="5553983" y="-21780"/>
                  <a:pt x="5507829" y="60422"/>
                  <a:pt x="5777920" y="0"/>
                </a:cubicBezTo>
                <a:cubicBezTo>
                  <a:pt x="6048011" y="-60422"/>
                  <a:pt x="6374589" y="93512"/>
                  <a:pt x="6621496" y="0"/>
                </a:cubicBezTo>
                <a:cubicBezTo>
                  <a:pt x="6868403" y="-93512"/>
                  <a:pt x="6951756" y="10450"/>
                  <a:pt x="7066396" y="0"/>
                </a:cubicBezTo>
                <a:cubicBezTo>
                  <a:pt x="7181036" y="-10450"/>
                  <a:pt x="7346856" y="52182"/>
                  <a:pt x="7511296" y="0"/>
                </a:cubicBezTo>
                <a:cubicBezTo>
                  <a:pt x="7675736" y="-52182"/>
                  <a:pt x="8036458" y="65675"/>
                  <a:pt x="8221980" y="0"/>
                </a:cubicBezTo>
                <a:cubicBezTo>
                  <a:pt x="8407502" y="-65675"/>
                  <a:pt x="8544269" y="50259"/>
                  <a:pt x="8666880" y="0"/>
                </a:cubicBezTo>
                <a:cubicBezTo>
                  <a:pt x="8789491" y="-50259"/>
                  <a:pt x="9134579" y="50008"/>
                  <a:pt x="9510456" y="0"/>
                </a:cubicBezTo>
                <a:cubicBezTo>
                  <a:pt x="9886333" y="-50008"/>
                  <a:pt x="9960446" y="9976"/>
                  <a:pt x="10354033" y="0"/>
                </a:cubicBezTo>
                <a:cubicBezTo>
                  <a:pt x="10747620" y="-9976"/>
                  <a:pt x="10652761" y="41991"/>
                  <a:pt x="10931825" y="0"/>
                </a:cubicBezTo>
                <a:cubicBezTo>
                  <a:pt x="11210889" y="-41991"/>
                  <a:pt x="11211532" y="21869"/>
                  <a:pt x="11376724" y="0"/>
                </a:cubicBezTo>
                <a:cubicBezTo>
                  <a:pt x="11541916" y="-21869"/>
                  <a:pt x="11500683" y="13966"/>
                  <a:pt x="11555840" y="0"/>
                </a:cubicBezTo>
                <a:cubicBezTo>
                  <a:pt x="11610997" y="-13966"/>
                  <a:pt x="11743854" y="24502"/>
                  <a:pt x="11867848" y="0"/>
                </a:cubicBezTo>
                <a:cubicBezTo>
                  <a:pt x="11991842" y="-24502"/>
                  <a:pt x="12054084" y="13629"/>
                  <a:pt x="12179855" y="0"/>
                </a:cubicBezTo>
                <a:cubicBezTo>
                  <a:pt x="12305626" y="-13629"/>
                  <a:pt x="12525259" y="31016"/>
                  <a:pt x="12624755" y="0"/>
                </a:cubicBezTo>
                <a:cubicBezTo>
                  <a:pt x="12724251" y="-31016"/>
                  <a:pt x="13086289" y="32083"/>
                  <a:pt x="13289216" y="0"/>
                </a:cubicBezTo>
                <a:cubicBezTo>
                  <a:pt x="13337780" y="242966"/>
                  <a:pt x="13231995" y="358578"/>
                  <a:pt x="13289216" y="573347"/>
                </a:cubicBezTo>
                <a:cubicBezTo>
                  <a:pt x="13346437" y="788116"/>
                  <a:pt x="13221263" y="991821"/>
                  <a:pt x="13289216" y="1146694"/>
                </a:cubicBezTo>
                <a:cubicBezTo>
                  <a:pt x="13357169" y="1301567"/>
                  <a:pt x="13231622" y="1507418"/>
                  <a:pt x="13289216" y="1720042"/>
                </a:cubicBezTo>
                <a:cubicBezTo>
                  <a:pt x="13346810" y="1932666"/>
                  <a:pt x="13222302" y="2249612"/>
                  <a:pt x="13289216" y="2499794"/>
                </a:cubicBezTo>
                <a:cubicBezTo>
                  <a:pt x="13356130" y="2749976"/>
                  <a:pt x="13243378" y="2855438"/>
                  <a:pt x="13289216" y="3176344"/>
                </a:cubicBezTo>
                <a:cubicBezTo>
                  <a:pt x="13335054" y="3497250"/>
                  <a:pt x="13286124" y="3373323"/>
                  <a:pt x="13289216" y="3440083"/>
                </a:cubicBezTo>
                <a:cubicBezTo>
                  <a:pt x="13292308" y="3506843"/>
                  <a:pt x="13278707" y="3769920"/>
                  <a:pt x="13289216" y="3910228"/>
                </a:cubicBezTo>
                <a:cubicBezTo>
                  <a:pt x="13299725" y="4050536"/>
                  <a:pt x="13201712" y="4366627"/>
                  <a:pt x="13289216" y="4689980"/>
                </a:cubicBezTo>
                <a:cubicBezTo>
                  <a:pt x="13376720" y="5013333"/>
                  <a:pt x="13289112" y="5022037"/>
                  <a:pt x="13289216" y="5263328"/>
                </a:cubicBezTo>
                <a:cubicBezTo>
                  <a:pt x="13289320" y="5504619"/>
                  <a:pt x="13271368" y="5718126"/>
                  <a:pt x="13289216" y="5939877"/>
                </a:cubicBezTo>
                <a:cubicBezTo>
                  <a:pt x="13307064" y="6161628"/>
                  <a:pt x="13285390" y="6252866"/>
                  <a:pt x="13289216" y="6410022"/>
                </a:cubicBezTo>
                <a:cubicBezTo>
                  <a:pt x="13293042" y="6567178"/>
                  <a:pt x="13272789" y="6747389"/>
                  <a:pt x="13289216" y="6983369"/>
                </a:cubicBezTo>
                <a:cubicBezTo>
                  <a:pt x="13305643" y="7219349"/>
                  <a:pt x="13202171" y="7497986"/>
                  <a:pt x="13289216" y="7763121"/>
                </a:cubicBezTo>
                <a:cubicBezTo>
                  <a:pt x="13376261" y="8028256"/>
                  <a:pt x="13277865" y="7981270"/>
                  <a:pt x="13289216" y="8130064"/>
                </a:cubicBezTo>
                <a:cubicBezTo>
                  <a:pt x="13300567" y="8278858"/>
                  <a:pt x="13269871" y="8491203"/>
                  <a:pt x="13289216" y="8806613"/>
                </a:cubicBezTo>
                <a:cubicBezTo>
                  <a:pt x="13308561" y="9122023"/>
                  <a:pt x="13282443" y="9067729"/>
                  <a:pt x="13289216" y="9173556"/>
                </a:cubicBezTo>
                <a:cubicBezTo>
                  <a:pt x="13295989" y="9279383"/>
                  <a:pt x="13256018" y="9631695"/>
                  <a:pt x="13289216" y="9746903"/>
                </a:cubicBezTo>
                <a:cubicBezTo>
                  <a:pt x="13322414" y="9862111"/>
                  <a:pt x="13248700" y="10143144"/>
                  <a:pt x="13289216" y="10320250"/>
                </a:cubicBezTo>
                <a:cubicBezTo>
                  <a:pt x="13211958" y="10330210"/>
                  <a:pt x="13173877" y="10299374"/>
                  <a:pt x="13110100" y="10320250"/>
                </a:cubicBezTo>
                <a:cubicBezTo>
                  <a:pt x="13046323" y="10341126"/>
                  <a:pt x="12494400" y="10244255"/>
                  <a:pt x="12266524" y="10320250"/>
                </a:cubicBezTo>
                <a:cubicBezTo>
                  <a:pt x="12038648" y="10396245"/>
                  <a:pt x="11923829" y="10277444"/>
                  <a:pt x="11688732" y="10320250"/>
                </a:cubicBezTo>
                <a:cubicBezTo>
                  <a:pt x="11453635" y="10363056"/>
                  <a:pt x="11154597" y="10302965"/>
                  <a:pt x="10845156" y="10320250"/>
                </a:cubicBezTo>
                <a:cubicBezTo>
                  <a:pt x="10535715" y="10337535"/>
                  <a:pt x="10310135" y="10244775"/>
                  <a:pt x="10134472" y="10320250"/>
                </a:cubicBezTo>
                <a:cubicBezTo>
                  <a:pt x="9958809" y="10395725"/>
                  <a:pt x="9892249" y="10289983"/>
                  <a:pt x="9689572" y="10320250"/>
                </a:cubicBezTo>
                <a:cubicBezTo>
                  <a:pt x="9486895" y="10350517"/>
                  <a:pt x="9189845" y="10259521"/>
                  <a:pt x="8978888" y="10320250"/>
                </a:cubicBezTo>
                <a:cubicBezTo>
                  <a:pt x="8767931" y="10380979"/>
                  <a:pt x="8760048" y="10290136"/>
                  <a:pt x="8666880" y="10320250"/>
                </a:cubicBezTo>
                <a:cubicBezTo>
                  <a:pt x="8573712" y="10350364"/>
                  <a:pt x="8323631" y="10311055"/>
                  <a:pt x="8089088" y="10320250"/>
                </a:cubicBezTo>
                <a:cubicBezTo>
                  <a:pt x="7854545" y="10329445"/>
                  <a:pt x="7980541" y="10305042"/>
                  <a:pt x="7909972" y="10320250"/>
                </a:cubicBezTo>
                <a:cubicBezTo>
                  <a:pt x="7839403" y="10335458"/>
                  <a:pt x="7458702" y="10243585"/>
                  <a:pt x="7066396" y="10320250"/>
                </a:cubicBezTo>
                <a:cubicBezTo>
                  <a:pt x="6674090" y="10396915"/>
                  <a:pt x="6616281" y="10288720"/>
                  <a:pt x="6488604" y="10320250"/>
                </a:cubicBezTo>
                <a:cubicBezTo>
                  <a:pt x="6360927" y="10351780"/>
                  <a:pt x="5927354" y="10258361"/>
                  <a:pt x="5645028" y="10320250"/>
                </a:cubicBezTo>
                <a:cubicBezTo>
                  <a:pt x="5362702" y="10382139"/>
                  <a:pt x="5385939" y="10298622"/>
                  <a:pt x="5200128" y="10320250"/>
                </a:cubicBezTo>
                <a:cubicBezTo>
                  <a:pt x="5014317" y="10341878"/>
                  <a:pt x="4975286" y="10318005"/>
                  <a:pt x="4888120" y="10320250"/>
                </a:cubicBezTo>
                <a:cubicBezTo>
                  <a:pt x="4800954" y="10322495"/>
                  <a:pt x="4492224" y="10266376"/>
                  <a:pt x="4310328" y="10320250"/>
                </a:cubicBezTo>
                <a:cubicBezTo>
                  <a:pt x="4128432" y="10374124"/>
                  <a:pt x="3806574" y="10256478"/>
                  <a:pt x="3599644" y="10320250"/>
                </a:cubicBezTo>
                <a:cubicBezTo>
                  <a:pt x="3392714" y="10384022"/>
                  <a:pt x="3160577" y="10240763"/>
                  <a:pt x="2756068" y="10320250"/>
                </a:cubicBezTo>
                <a:cubicBezTo>
                  <a:pt x="2351559" y="10399737"/>
                  <a:pt x="2247355" y="10289538"/>
                  <a:pt x="2045384" y="10320250"/>
                </a:cubicBezTo>
                <a:cubicBezTo>
                  <a:pt x="1843413" y="10350962"/>
                  <a:pt x="1606207" y="10288940"/>
                  <a:pt x="1201807" y="10320250"/>
                </a:cubicBezTo>
                <a:cubicBezTo>
                  <a:pt x="797407" y="10351560"/>
                  <a:pt x="770069" y="10297087"/>
                  <a:pt x="491123" y="10320250"/>
                </a:cubicBezTo>
                <a:cubicBezTo>
                  <a:pt x="212177" y="10343413"/>
                  <a:pt x="203933" y="10290143"/>
                  <a:pt x="0" y="10320250"/>
                </a:cubicBezTo>
                <a:cubicBezTo>
                  <a:pt x="-49900" y="10118515"/>
                  <a:pt x="58199" y="9879955"/>
                  <a:pt x="0" y="9643700"/>
                </a:cubicBezTo>
                <a:cubicBezTo>
                  <a:pt x="-58199" y="9407445"/>
                  <a:pt x="73839" y="9267671"/>
                  <a:pt x="0" y="8967151"/>
                </a:cubicBezTo>
                <a:cubicBezTo>
                  <a:pt x="-73839" y="8666631"/>
                  <a:pt x="39395" y="8593914"/>
                  <a:pt x="0" y="8393803"/>
                </a:cubicBezTo>
                <a:cubicBezTo>
                  <a:pt x="-39395" y="8193692"/>
                  <a:pt x="26703" y="8217371"/>
                  <a:pt x="0" y="8130064"/>
                </a:cubicBezTo>
                <a:cubicBezTo>
                  <a:pt x="-26703" y="8042757"/>
                  <a:pt x="11485" y="7774932"/>
                  <a:pt x="0" y="7659919"/>
                </a:cubicBezTo>
                <a:cubicBezTo>
                  <a:pt x="-11485" y="7544907"/>
                  <a:pt x="8248" y="7319045"/>
                  <a:pt x="0" y="6983369"/>
                </a:cubicBezTo>
                <a:cubicBezTo>
                  <a:pt x="-8248" y="6647693"/>
                  <a:pt x="32060" y="6777165"/>
                  <a:pt x="0" y="6616427"/>
                </a:cubicBezTo>
                <a:cubicBezTo>
                  <a:pt x="-32060" y="6455689"/>
                  <a:pt x="14172" y="6013695"/>
                  <a:pt x="0" y="5836675"/>
                </a:cubicBezTo>
                <a:cubicBezTo>
                  <a:pt x="-14172" y="5659655"/>
                  <a:pt x="56222" y="5384112"/>
                  <a:pt x="0" y="5056923"/>
                </a:cubicBezTo>
                <a:cubicBezTo>
                  <a:pt x="-56222" y="4729734"/>
                  <a:pt x="43725" y="4668670"/>
                  <a:pt x="0" y="4483575"/>
                </a:cubicBezTo>
                <a:cubicBezTo>
                  <a:pt x="-43725" y="4298480"/>
                  <a:pt x="58916" y="3942325"/>
                  <a:pt x="0" y="3703823"/>
                </a:cubicBezTo>
                <a:cubicBezTo>
                  <a:pt x="-58916" y="3465321"/>
                  <a:pt x="7253" y="3410061"/>
                  <a:pt x="0" y="3130476"/>
                </a:cubicBezTo>
                <a:cubicBezTo>
                  <a:pt x="-7253" y="2850891"/>
                  <a:pt x="80977" y="2649599"/>
                  <a:pt x="0" y="2453926"/>
                </a:cubicBezTo>
                <a:cubicBezTo>
                  <a:pt x="-80977" y="2258253"/>
                  <a:pt x="29834" y="2255627"/>
                  <a:pt x="0" y="2190186"/>
                </a:cubicBezTo>
                <a:cubicBezTo>
                  <a:pt x="-29834" y="2124745"/>
                  <a:pt x="69591" y="1785770"/>
                  <a:pt x="0" y="1410434"/>
                </a:cubicBezTo>
                <a:cubicBezTo>
                  <a:pt x="-69591" y="1035098"/>
                  <a:pt x="7746" y="1147192"/>
                  <a:pt x="0" y="940289"/>
                </a:cubicBezTo>
                <a:cubicBezTo>
                  <a:pt x="-7746" y="733387"/>
                  <a:pt x="49071" y="335085"/>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99" name="Google Shape;84;p1">
            <a:extLst>
              <a:ext uri="{FF2B5EF4-FFF2-40B4-BE49-F238E27FC236}">
                <a16:creationId xmlns:a16="http://schemas.microsoft.com/office/drawing/2014/main" id="{4BA28E19-831D-8C52-8E4D-A33A6A0B9F56}"/>
              </a:ext>
            </a:extLst>
          </p:cNvPr>
          <p:cNvSpPr txBox="1"/>
          <p:nvPr/>
        </p:nvSpPr>
        <p:spPr>
          <a:xfrm>
            <a:off x="421387" y="6676765"/>
            <a:ext cx="13323587" cy="5105257"/>
          </a:xfrm>
          <a:custGeom>
            <a:avLst/>
            <a:gdLst>
              <a:gd name="connsiteX0" fmla="*/ 0 w 13323587"/>
              <a:gd name="connsiteY0" fmla="*/ 0 h 5105257"/>
              <a:gd name="connsiteX1" fmla="*/ 446051 w 13323587"/>
              <a:gd name="connsiteY1" fmla="*/ 0 h 5105257"/>
              <a:gd name="connsiteX2" fmla="*/ 625629 w 13323587"/>
              <a:gd name="connsiteY2" fmla="*/ 0 h 5105257"/>
              <a:gd name="connsiteX3" fmla="*/ 1471387 w 13323587"/>
              <a:gd name="connsiteY3" fmla="*/ 0 h 5105257"/>
              <a:gd name="connsiteX4" fmla="*/ 1917438 w 13323587"/>
              <a:gd name="connsiteY4" fmla="*/ 0 h 5105257"/>
              <a:gd name="connsiteX5" fmla="*/ 2363488 w 13323587"/>
              <a:gd name="connsiteY5" fmla="*/ 0 h 5105257"/>
              <a:gd name="connsiteX6" fmla="*/ 3209247 w 13323587"/>
              <a:gd name="connsiteY6" fmla="*/ 0 h 5105257"/>
              <a:gd name="connsiteX7" fmla="*/ 3522061 w 13323587"/>
              <a:gd name="connsiteY7" fmla="*/ 0 h 5105257"/>
              <a:gd name="connsiteX8" fmla="*/ 4367819 w 13323587"/>
              <a:gd name="connsiteY8" fmla="*/ 0 h 5105257"/>
              <a:gd name="connsiteX9" fmla="*/ 5213578 w 13323587"/>
              <a:gd name="connsiteY9" fmla="*/ 0 h 5105257"/>
              <a:gd name="connsiteX10" fmla="*/ 5792864 w 13323587"/>
              <a:gd name="connsiteY10" fmla="*/ 0 h 5105257"/>
              <a:gd name="connsiteX11" fmla="*/ 6638622 w 13323587"/>
              <a:gd name="connsiteY11" fmla="*/ 0 h 5105257"/>
              <a:gd name="connsiteX12" fmla="*/ 7084673 w 13323587"/>
              <a:gd name="connsiteY12" fmla="*/ 0 h 5105257"/>
              <a:gd name="connsiteX13" fmla="*/ 7530723 w 13323587"/>
              <a:gd name="connsiteY13" fmla="*/ 0 h 5105257"/>
              <a:gd name="connsiteX14" fmla="*/ 8243245 w 13323587"/>
              <a:gd name="connsiteY14" fmla="*/ 0 h 5105257"/>
              <a:gd name="connsiteX15" fmla="*/ 8689296 w 13323587"/>
              <a:gd name="connsiteY15" fmla="*/ 0 h 5105257"/>
              <a:gd name="connsiteX16" fmla="*/ 9535054 w 13323587"/>
              <a:gd name="connsiteY16" fmla="*/ 0 h 5105257"/>
              <a:gd name="connsiteX17" fmla="*/ 10380812 w 13323587"/>
              <a:gd name="connsiteY17" fmla="*/ 0 h 5105257"/>
              <a:gd name="connsiteX18" fmla="*/ 10960099 w 13323587"/>
              <a:gd name="connsiteY18" fmla="*/ 0 h 5105257"/>
              <a:gd name="connsiteX19" fmla="*/ 11406149 w 13323587"/>
              <a:gd name="connsiteY19" fmla="*/ 0 h 5105257"/>
              <a:gd name="connsiteX20" fmla="*/ 11585728 w 13323587"/>
              <a:gd name="connsiteY20" fmla="*/ 0 h 5105257"/>
              <a:gd name="connsiteX21" fmla="*/ 11898542 w 13323587"/>
              <a:gd name="connsiteY21" fmla="*/ 0 h 5105257"/>
              <a:gd name="connsiteX22" fmla="*/ 12211357 w 13323587"/>
              <a:gd name="connsiteY22" fmla="*/ 0 h 5105257"/>
              <a:gd name="connsiteX23" fmla="*/ 12657408 w 13323587"/>
              <a:gd name="connsiteY23" fmla="*/ 0 h 5105257"/>
              <a:gd name="connsiteX24" fmla="*/ 13323587 w 13323587"/>
              <a:gd name="connsiteY24" fmla="*/ 0 h 5105257"/>
              <a:gd name="connsiteX25" fmla="*/ 13323587 w 13323587"/>
              <a:gd name="connsiteY25" fmla="*/ 567251 h 5105257"/>
              <a:gd name="connsiteX26" fmla="*/ 13323587 w 13323587"/>
              <a:gd name="connsiteY26" fmla="*/ 1134502 h 5105257"/>
              <a:gd name="connsiteX27" fmla="*/ 13323587 w 13323587"/>
              <a:gd name="connsiteY27" fmla="*/ 1701752 h 5105257"/>
              <a:gd name="connsiteX28" fmla="*/ 13323587 w 13323587"/>
              <a:gd name="connsiteY28" fmla="*/ 2371108 h 5105257"/>
              <a:gd name="connsiteX29" fmla="*/ 13323587 w 13323587"/>
              <a:gd name="connsiteY29" fmla="*/ 2989412 h 5105257"/>
              <a:gd name="connsiteX30" fmla="*/ 13323587 w 13323587"/>
              <a:gd name="connsiteY30" fmla="*/ 3403505 h 5105257"/>
              <a:gd name="connsiteX31" fmla="*/ 13323587 w 13323587"/>
              <a:gd name="connsiteY31" fmla="*/ 3919703 h 5105257"/>
              <a:gd name="connsiteX32" fmla="*/ 13323587 w 13323587"/>
              <a:gd name="connsiteY32" fmla="*/ 4589059 h 5105257"/>
              <a:gd name="connsiteX33" fmla="*/ 13323587 w 13323587"/>
              <a:gd name="connsiteY33" fmla="*/ 5105257 h 5105257"/>
              <a:gd name="connsiteX34" fmla="*/ 12611065 w 13323587"/>
              <a:gd name="connsiteY34" fmla="*/ 5105257 h 5105257"/>
              <a:gd name="connsiteX35" fmla="*/ 12431486 w 13323587"/>
              <a:gd name="connsiteY35" fmla="*/ 5105257 h 5105257"/>
              <a:gd name="connsiteX36" fmla="*/ 12118671 w 13323587"/>
              <a:gd name="connsiteY36" fmla="*/ 5105257 h 5105257"/>
              <a:gd name="connsiteX37" fmla="*/ 11406149 w 13323587"/>
              <a:gd name="connsiteY37" fmla="*/ 5105257 h 5105257"/>
              <a:gd name="connsiteX38" fmla="*/ 11093334 w 13323587"/>
              <a:gd name="connsiteY38" fmla="*/ 5105257 h 5105257"/>
              <a:gd name="connsiteX39" fmla="*/ 10913756 w 13323587"/>
              <a:gd name="connsiteY39" fmla="*/ 5105257 h 5105257"/>
              <a:gd name="connsiteX40" fmla="*/ 10600941 w 13323587"/>
              <a:gd name="connsiteY40" fmla="*/ 5105257 h 5105257"/>
              <a:gd name="connsiteX41" fmla="*/ 10154890 w 13323587"/>
              <a:gd name="connsiteY41" fmla="*/ 5105257 h 5105257"/>
              <a:gd name="connsiteX42" fmla="*/ 9575604 w 13323587"/>
              <a:gd name="connsiteY42" fmla="*/ 5105257 h 5105257"/>
              <a:gd name="connsiteX43" fmla="*/ 9262789 w 13323587"/>
              <a:gd name="connsiteY43" fmla="*/ 5105257 h 5105257"/>
              <a:gd name="connsiteX44" fmla="*/ 8417031 w 13323587"/>
              <a:gd name="connsiteY44" fmla="*/ 5105257 h 5105257"/>
              <a:gd name="connsiteX45" fmla="*/ 7837745 w 13323587"/>
              <a:gd name="connsiteY45" fmla="*/ 5105257 h 5105257"/>
              <a:gd name="connsiteX46" fmla="*/ 6991987 w 13323587"/>
              <a:gd name="connsiteY46" fmla="*/ 5105257 h 5105257"/>
              <a:gd name="connsiteX47" fmla="*/ 6279464 w 13323587"/>
              <a:gd name="connsiteY47" fmla="*/ 5105257 h 5105257"/>
              <a:gd name="connsiteX48" fmla="*/ 5833414 w 13323587"/>
              <a:gd name="connsiteY48" fmla="*/ 5105257 h 5105257"/>
              <a:gd name="connsiteX49" fmla="*/ 5120892 w 13323587"/>
              <a:gd name="connsiteY49" fmla="*/ 5105257 h 5105257"/>
              <a:gd name="connsiteX50" fmla="*/ 4808077 w 13323587"/>
              <a:gd name="connsiteY50" fmla="*/ 5105257 h 5105257"/>
              <a:gd name="connsiteX51" fmla="*/ 4228791 w 13323587"/>
              <a:gd name="connsiteY51" fmla="*/ 5105257 h 5105257"/>
              <a:gd name="connsiteX52" fmla="*/ 4049212 w 13323587"/>
              <a:gd name="connsiteY52" fmla="*/ 5105257 h 5105257"/>
              <a:gd name="connsiteX53" fmla="*/ 3203454 w 13323587"/>
              <a:gd name="connsiteY53" fmla="*/ 5105257 h 5105257"/>
              <a:gd name="connsiteX54" fmla="*/ 2624167 w 13323587"/>
              <a:gd name="connsiteY54" fmla="*/ 5105257 h 5105257"/>
              <a:gd name="connsiteX55" fmla="*/ 1778409 w 13323587"/>
              <a:gd name="connsiteY55" fmla="*/ 5105257 h 5105257"/>
              <a:gd name="connsiteX56" fmla="*/ 1332359 w 13323587"/>
              <a:gd name="connsiteY56" fmla="*/ 5105257 h 5105257"/>
              <a:gd name="connsiteX57" fmla="*/ 1019544 w 13323587"/>
              <a:gd name="connsiteY57" fmla="*/ 5105257 h 5105257"/>
              <a:gd name="connsiteX58" fmla="*/ 0 w 13323587"/>
              <a:gd name="connsiteY58" fmla="*/ 5105257 h 5105257"/>
              <a:gd name="connsiteX59" fmla="*/ 0 w 13323587"/>
              <a:gd name="connsiteY59" fmla="*/ 4486954 h 5105257"/>
              <a:gd name="connsiteX60" fmla="*/ 0 w 13323587"/>
              <a:gd name="connsiteY60" fmla="*/ 4072861 h 5105257"/>
              <a:gd name="connsiteX61" fmla="*/ 0 w 13323587"/>
              <a:gd name="connsiteY61" fmla="*/ 3505610 h 5105257"/>
              <a:gd name="connsiteX62" fmla="*/ 0 w 13323587"/>
              <a:gd name="connsiteY62" fmla="*/ 2989412 h 5105257"/>
              <a:gd name="connsiteX63" fmla="*/ 0 w 13323587"/>
              <a:gd name="connsiteY63" fmla="*/ 2473213 h 5105257"/>
              <a:gd name="connsiteX64" fmla="*/ 0 w 13323587"/>
              <a:gd name="connsiteY64" fmla="*/ 1957015 h 5105257"/>
              <a:gd name="connsiteX65" fmla="*/ 0 w 13323587"/>
              <a:gd name="connsiteY65" fmla="*/ 1440817 h 5105257"/>
              <a:gd name="connsiteX66" fmla="*/ 0 w 13323587"/>
              <a:gd name="connsiteY66" fmla="*/ 822514 h 5105257"/>
              <a:gd name="connsiteX67" fmla="*/ 0 w 13323587"/>
              <a:gd name="connsiteY67" fmla="*/ 0 h 510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3323587" h="5105257" extrusionOk="0">
                <a:moveTo>
                  <a:pt x="0" y="0"/>
                </a:moveTo>
                <a:cubicBezTo>
                  <a:pt x="134674" y="-3982"/>
                  <a:pt x="328522" y="41630"/>
                  <a:pt x="446051" y="0"/>
                </a:cubicBezTo>
                <a:cubicBezTo>
                  <a:pt x="563580" y="-41630"/>
                  <a:pt x="559656" y="4557"/>
                  <a:pt x="625629" y="0"/>
                </a:cubicBezTo>
                <a:cubicBezTo>
                  <a:pt x="691602" y="-4557"/>
                  <a:pt x="1274199" y="87809"/>
                  <a:pt x="1471387" y="0"/>
                </a:cubicBezTo>
                <a:cubicBezTo>
                  <a:pt x="1668575" y="-87809"/>
                  <a:pt x="1796147" y="38115"/>
                  <a:pt x="1917438" y="0"/>
                </a:cubicBezTo>
                <a:cubicBezTo>
                  <a:pt x="2038729" y="-38115"/>
                  <a:pt x="2234271" y="37681"/>
                  <a:pt x="2363488" y="0"/>
                </a:cubicBezTo>
                <a:cubicBezTo>
                  <a:pt x="2492705" y="-37681"/>
                  <a:pt x="2974378" y="44988"/>
                  <a:pt x="3209247" y="0"/>
                </a:cubicBezTo>
                <a:cubicBezTo>
                  <a:pt x="3444116" y="-44988"/>
                  <a:pt x="3433398" y="28823"/>
                  <a:pt x="3522061" y="0"/>
                </a:cubicBezTo>
                <a:cubicBezTo>
                  <a:pt x="3610724" y="-28823"/>
                  <a:pt x="4174281" y="31049"/>
                  <a:pt x="4367819" y="0"/>
                </a:cubicBezTo>
                <a:cubicBezTo>
                  <a:pt x="4561357" y="-31049"/>
                  <a:pt x="5006663" y="22572"/>
                  <a:pt x="5213578" y="0"/>
                </a:cubicBezTo>
                <a:cubicBezTo>
                  <a:pt x="5420493" y="-22572"/>
                  <a:pt x="5644505" y="38809"/>
                  <a:pt x="5792864" y="0"/>
                </a:cubicBezTo>
                <a:cubicBezTo>
                  <a:pt x="5941223" y="-38809"/>
                  <a:pt x="6344681" y="58255"/>
                  <a:pt x="6638622" y="0"/>
                </a:cubicBezTo>
                <a:cubicBezTo>
                  <a:pt x="6932563" y="-58255"/>
                  <a:pt x="6947845" y="50910"/>
                  <a:pt x="7084673" y="0"/>
                </a:cubicBezTo>
                <a:cubicBezTo>
                  <a:pt x="7221501" y="-50910"/>
                  <a:pt x="7353320" y="16656"/>
                  <a:pt x="7530723" y="0"/>
                </a:cubicBezTo>
                <a:cubicBezTo>
                  <a:pt x="7708126" y="-16656"/>
                  <a:pt x="8034896" y="5042"/>
                  <a:pt x="8243245" y="0"/>
                </a:cubicBezTo>
                <a:cubicBezTo>
                  <a:pt x="8451594" y="-5042"/>
                  <a:pt x="8566712" y="52205"/>
                  <a:pt x="8689296" y="0"/>
                </a:cubicBezTo>
                <a:cubicBezTo>
                  <a:pt x="8811880" y="-52205"/>
                  <a:pt x="9266744" y="37576"/>
                  <a:pt x="9535054" y="0"/>
                </a:cubicBezTo>
                <a:cubicBezTo>
                  <a:pt x="9803364" y="-37576"/>
                  <a:pt x="10188833" y="72665"/>
                  <a:pt x="10380812" y="0"/>
                </a:cubicBezTo>
                <a:cubicBezTo>
                  <a:pt x="10572791" y="-72665"/>
                  <a:pt x="10738526" y="53338"/>
                  <a:pt x="10960099" y="0"/>
                </a:cubicBezTo>
                <a:cubicBezTo>
                  <a:pt x="11181672" y="-53338"/>
                  <a:pt x="11309201" y="8974"/>
                  <a:pt x="11406149" y="0"/>
                </a:cubicBezTo>
                <a:cubicBezTo>
                  <a:pt x="11503097" y="-8974"/>
                  <a:pt x="11541992" y="11786"/>
                  <a:pt x="11585728" y="0"/>
                </a:cubicBezTo>
                <a:cubicBezTo>
                  <a:pt x="11629464" y="-11786"/>
                  <a:pt x="11792226" y="36137"/>
                  <a:pt x="11898542" y="0"/>
                </a:cubicBezTo>
                <a:cubicBezTo>
                  <a:pt x="12004858" y="-36137"/>
                  <a:pt x="12127484" y="14118"/>
                  <a:pt x="12211357" y="0"/>
                </a:cubicBezTo>
                <a:cubicBezTo>
                  <a:pt x="12295230" y="-14118"/>
                  <a:pt x="12508062" y="10418"/>
                  <a:pt x="12657408" y="0"/>
                </a:cubicBezTo>
                <a:cubicBezTo>
                  <a:pt x="12806754" y="-10418"/>
                  <a:pt x="13066354" y="54450"/>
                  <a:pt x="13323587" y="0"/>
                </a:cubicBezTo>
                <a:cubicBezTo>
                  <a:pt x="13358592" y="266309"/>
                  <a:pt x="13303322" y="288620"/>
                  <a:pt x="13323587" y="567251"/>
                </a:cubicBezTo>
                <a:cubicBezTo>
                  <a:pt x="13343852" y="845882"/>
                  <a:pt x="13293839" y="1001470"/>
                  <a:pt x="13323587" y="1134502"/>
                </a:cubicBezTo>
                <a:cubicBezTo>
                  <a:pt x="13353335" y="1267534"/>
                  <a:pt x="13266188" y="1577721"/>
                  <a:pt x="13323587" y="1701752"/>
                </a:cubicBezTo>
                <a:cubicBezTo>
                  <a:pt x="13380986" y="1825783"/>
                  <a:pt x="13286291" y="2041195"/>
                  <a:pt x="13323587" y="2371108"/>
                </a:cubicBezTo>
                <a:cubicBezTo>
                  <a:pt x="13360883" y="2701021"/>
                  <a:pt x="13274564" y="2796875"/>
                  <a:pt x="13323587" y="2989412"/>
                </a:cubicBezTo>
                <a:cubicBezTo>
                  <a:pt x="13372610" y="3181949"/>
                  <a:pt x="13296771" y="3200366"/>
                  <a:pt x="13323587" y="3403505"/>
                </a:cubicBezTo>
                <a:cubicBezTo>
                  <a:pt x="13350403" y="3606644"/>
                  <a:pt x="13315606" y="3679871"/>
                  <a:pt x="13323587" y="3919703"/>
                </a:cubicBezTo>
                <a:cubicBezTo>
                  <a:pt x="13331568" y="4159535"/>
                  <a:pt x="13296187" y="4387405"/>
                  <a:pt x="13323587" y="4589059"/>
                </a:cubicBezTo>
                <a:cubicBezTo>
                  <a:pt x="13350987" y="4790713"/>
                  <a:pt x="13269526" y="4854776"/>
                  <a:pt x="13323587" y="5105257"/>
                </a:cubicBezTo>
                <a:cubicBezTo>
                  <a:pt x="13006851" y="5145241"/>
                  <a:pt x="12838792" y="5091043"/>
                  <a:pt x="12611065" y="5105257"/>
                </a:cubicBezTo>
                <a:cubicBezTo>
                  <a:pt x="12383338" y="5119471"/>
                  <a:pt x="12502261" y="5085713"/>
                  <a:pt x="12431486" y="5105257"/>
                </a:cubicBezTo>
                <a:cubicBezTo>
                  <a:pt x="12360711" y="5124801"/>
                  <a:pt x="12260046" y="5097207"/>
                  <a:pt x="12118671" y="5105257"/>
                </a:cubicBezTo>
                <a:cubicBezTo>
                  <a:pt x="11977297" y="5113307"/>
                  <a:pt x="11744766" y="5034974"/>
                  <a:pt x="11406149" y="5105257"/>
                </a:cubicBezTo>
                <a:cubicBezTo>
                  <a:pt x="11067532" y="5175540"/>
                  <a:pt x="11235676" y="5070654"/>
                  <a:pt x="11093334" y="5105257"/>
                </a:cubicBezTo>
                <a:cubicBezTo>
                  <a:pt x="10950993" y="5139860"/>
                  <a:pt x="10953484" y="5094682"/>
                  <a:pt x="10913756" y="5105257"/>
                </a:cubicBezTo>
                <a:cubicBezTo>
                  <a:pt x="10874028" y="5115832"/>
                  <a:pt x="10732226" y="5079179"/>
                  <a:pt x="10600941" y="5105257"/>
                </a:cubicBezTo>
                <a:cubicBezTo>
                  <a:pt x="10469657" y="5131335"/>
                  <a:pt x="10370435" y="5066897"/>
                  <a:pt x="10154890" y="5105257"/>
                </a:cubicBezTo>
                <a:cubicBezTo>
                  <a:pt x="9939345" y="5143617"/>
                  <a:pt x="9787907" y="5096467"/>
                  <a:pt x="9575604" y="5105257"/>
                </a:cubicBezTo>
                <a:cubicBezTo>
                  <a:pt x="9363301" y="5114047"/>
                  <a:pt x="9339682" y="5089183"/>
                  <a:pt x="9262789" y="5105257"/>
                </a:cubicBezTo>
                <a:cubicBezTo>
                  <a:pt x="9185896" y="5121331"/>
                  <a:pt x="8630839" y="5084889"/>
                  <a:pt x="8417031" y="5105257"/>
                </a:cubicBezTo>
                <a:cubicBezTo>
                  <a:pt x="8203223" y="5125625"/>
                  <a:pt x="7986956" y="5060922"/>
                  <a:pt x="7837745" y="5105257"/>
                </a:cubicBezTo>
                <a:cubicBezTo>
                  <a:pt x="7688534" y="5149592"/>
                  <a:pt x="7279581" y="5015918"/>
                  <a:pt x="6991987" y="5105257"/>
                </a:cubicBezTo>
                <a:cubicBezTo>
                  <a:pt x="6704393" y="5194596"/>
                  <a:pt x="6447478" y="5088381"/>
                  <a:pt x="6279464" y="5105257"/>
                </a:cubicBezTo>
                <a:cubicBezTo>
                  <a:pt x="6111450" y="5122133"/>
                  <a:pt x="5922740" y="5104210"/>
                  <a:pt x="5833414" y="5105257"/>
                </a:cubicBezTo>
                <a:cubicBezTo>
                  <a:pt x="5744088" y="5106304"/>
                  <a:pt x="5449380" y="5084866"/>
                  <a:pt x="5120892" y="5105257"/>
                </a:cubicBezTo>
                <a:cubicBezTo>
                  <a:pt x="4792404" y="5125648"/>
                  <a:pt x="4912273" y="5102594"/>
                  <a:pt x="4808077" y="5105257"/>
                </a:cubicBezTo>
                <a:cubicBezTo>
                  <a:pt x="4703881" y="5107920"/>
                  <a:pt x="4402213" y="5057771"/>
                  <a:pt x="4228791" y="5105257"/>
                </a:cubicBezTo>
                <a:cubicBezTo>
                  <a:pt x="4055369" y="5152743"/>
                  <a:pt x="4091665" y="5101705"/>
                  <a:pt x="4049212" y="5105257"/>
                </a:cubicBezTo>
                <a:cubicBezTo>
                  <a:pt x="4006759" y="5108809"/>
                  <a:pt x="3530567" y="5103893"/>
                  <a:pt x="3203454" y="5105257"/>
                </a:cubicBezTo>
                <a:cubicBezTo>
                  <a:pt x="2876341" y="5106621"/>
                  <a:pt x="2803223" y="5099949"/>
                  <a:pt x="2624167" y="5105257"/>
                </a:cubicBezTo>
                <a:cubicBezTo>
                  <a:pt x="2445111" y="5110565"/>
                  <a:pt x="2181793" y="5046365"/>
                  <a:pt x="1778409" y="5105257"/>
                </a:cubicBezTo>
                <a:cubicBezTo>
                  <a:pt x="1375025" y="5164149"/>
                  <a:pt x="1446485" y="5063877"/>
                  <a:pt x="1332359" y="5105257"/>
                </a:cubicBezTo>
                <a:cubicBezTo>
                  <a:pt x="1218233" y="5146637"/>
                  <a:pt x="1145994" y="5092233"/>
                  <a:pt x="1019544" y="5105257"/>
                </a:cubicBezTo>
                <a:cubicBezTo>
                  <a:pt x="893094" y="5118281"/>
                  <a:pt x="311617" y="5021225"/>
                  <a:pt x="0" y="5105257"/>
                </a:cubicBezTo>
                <a:cubicBezTo>
                  <a:pt x="-15344" y="4825148"/>
                  <a:pt x="22010" y="4675027"/>
                  <a:pt x="0" y="4486954"/>
                </a:cubicBezTo>
                <a:cubicBezTo>
                  <a:pt x="-22010" y="4298881"/>
                  <a:pt x="968" y="4176562"/>
                  <a:pt x="0" y="4072861"/>
                </a:cubicBezTo>
                <a:cubicBezTo>
                  <a:pt x="-968" y="3969160"/>
                  <a:pt x="28320" y="3619756"/>
                  <a:pt x="0" y="3505610"/>
                </a:cubicBezTo>
                <a:cubicBezTo>
                  <a:pt x="-28320" y="3391464"/>
                  <a:pt x="24835" y="3101549"/>
                  <a:pt x="0" y="2989412"/>
                </a:cubicBezTo>
                <a:cubicBezTo>
                  <a:pt x="-24835" y="2877275"/>
                  <a:pt x="24465" y="2628694"/>
                  <a:pt x="0" y="2473213"/>
                </a:cubicBezTo>
                <a:cubicBezTo>
                  <a:pt x="-24465" y="2317732"/>
                  <a:pt x="42985" y="2127896"/>
                  <a:pt x="0" y="1957015"/>
                </a:cubicBezTo>
                <a:cubicBezTo>
                  <a:pt x="-42985" y="1786134"/>
                  <a:pt x="57096" y="1599364"/>
                  <a:pt x="0" y="1440817"/>
                </a:cubicBezTo>
                <a:cubicBezTo>
                  <a:pt x="-57096" y="1282270"/>
                  <a:pt x="34333" y="966830"/>
                  <a:pt x="0" y="822514"/>
                </a:cubicBezTo>
                <a:cubicBezTo>
                  <a:pt x="-34333" y="678198"/>
                  <a:pt x="2356" y="373608"/>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106" name="Google Shape;84;p1">
            <a:extLst>
              <a:ext uri="{FF2B5EF4-FFF2-40B4-BE49-F238E27FC236}">
                <a16:creationId xmlns:a16="http://schemas.microsoft.com/office/drawing/2014/main" id="{32C75BC2-CD22-49B9-5EBD-07A5314E56C3}"/>
              </a:ext>
            </a:extLst>
          </p:cNvPr>
          <p:cNvSpPr txBox="1"/>
          <p:nvPr/>
        </p:nvSpPr>
        <p:spPr>
          <a:xfrm>
            <a:off x="293810" y="13059094"/>
            <a:ext cx="13455141" cy="19493063"/>
          </a:xfrm>
          <a:custGeom>
            <a:avLst/>
            <a:gdLst>
              <a:gd name="connsiteX0" fmla="*/ 0 w 13455141"/>
              <a:gd name="connsiteY0" fmla="*/ 0 h 19493063"/>
              <a:gd name="connsiteX1" fmla="*/ 450455 w 13455141"/>
              <a:gd name="connsiteY1" fmla="*/ 0 h 19493063"/>
              <a:gd name="connsiteX2" fmla="*/ 631807 w 13455141"/>
              <a:gd name="connsiteY2" fmla="*/ 0 h 19493063"/>
              <a:gd name="connsiteX3" fmla="*/ 1485916 w 13455141"/>
              <a:gd name="connsiteY3" fmla="*/ 0 h 19493063"/>
              <a:gd name="connsiteX4" fmla="*/ 1936370 w 13455141"/>
              <a:gd name="connsiteY4" fmla="*/ 0 h 19493063"/>
              <a:gd name="connsiteX5" fmla="*/ 2386825 w 13455141"/>
              <a:gd name="connsiteY5" fmla="*/ 0 h 19493063"/>
              <a:gd name="connsiteX6" fmla="*/ 3240934 w 13455141"/>
              <a:gd name="connsiteY6" fmla="*/ 0 h 19493063"/>
              <a:gd name="connsiteX7" fmla="*/ 3556837 w 13455141"/>
              <a:gd name="connsiteY7" fmla="*/ 0 h 19493063"/>
              <a:gd name="connsiteX8" fmla="*/ 4410946 w 13455141"/>
              <a:gd name="connsiteY8" fmla="*/ 0 h 19493063"/>
              <a:gd name="connsiteX9" fmla="*/ 5265055 w 13455141"/>
              <a:gd name="connsiteY9" fmla="*/ 0 h 19493063"/>
              <a:gd name="connsiteX10" fmla="*/ 5850061 w 13455141"/>
              <a:gd name="connsiteY10" fmla="*/ 0 h 19493063"/>
              <a:gd name="connsiteX11" fmla="*/ 6704170 w 13455141"/>
              <a:gd name="connsiteY11" fmla="*/ 0 h 19493063"/>
              <a:gd name="connsiteX12" fmla="*/ 7154625 w 13455141"/>
              <a:gd name="connsiteY12" fmla="*/ 0 h 19493063"/>
              <a:gd name="connsiteX13" fmla="*/ 7605080 w 13455141"/>
              <a:gd name="connsiteY13" fmla="*/ 0 h 19493063"/>
              <a:gd name="connsiteX14" fmla="*/ 8324637 w 13455141"/>
              <a:gd name="connsiteY14" fmla="*/ 0 h 19493063"/>
              <a:gd name="connsiteX15" fmla="*/ 8775092 w 13455141"/>
              <a:gd name="connsiteY15" fmla="*/ 0 h 19493063"/>
              <a:gd name="connsiteX16" fmla="*/ 9629201 w 13455141"/>
              <a:gd name="connsiteY16" fmla="*/ 0 h 19493063"/>
              <a:gd name="connsiteX17" fmla="*/ 10483310 w 13455141"/>
              <a:gd name="connsiteY17" fmla="*/ 0 h 19493063"/>
              <a:gd name="connsiteX18" fmla="*/ 11068316 w 13455141"/>
              <a:gd name="connsiteY18" fmla="*/ 0 h 19493063"/>
              <a:gd name="connsiteX19" fmla="*/ 11518771 w 13455141"/>
              <a:gd name="connsiteY19" fmla="*/ 0 h 19493063"/>
              <a:gd name="connsiteX20" fmla="*/ 11700123 w 13455141"/>
              <a:gd name="connsiteY20" fmla="*/ 0 h 19493063"/>
              <a:gd name="connsiteX21" fmla="*/ 12016026 w 13455141"/>
              <a:gd name="connsiteY21" fmla="*/ 0 h 19493063"/>
              <a:gd name="connsiteX22" fmla="*/ 12331929 w 13455141"/>
              <a:gd name="connsiteY22" fmla="*/ 0 h 19493063"/>
              <a:gd name="connsiteX23" fmla="*/ 12782384 w 13455141"/>
              <a:gd name="connsiteY23" fmla="*/ 0 h 19493063"/>
              <a:gd name="connsiteX24" fmla="*/ 13455141 w 13455141"/>
              <a:gd name="connsiteY24" fmla="*/ 0 h 19493063"/>
              <a:gd name="connsiteX25" fmla="*/ 13455141 w 13455141"/>
              <a:gd name="connsiteY25" fmla="*/ 590699 h 19493063"/>
              <a:gd name="connsiteX26" fmla="*/ 13455141 w 13455141"/>
              <a:gd name="connsiteY26" fmla="*/ 1181398 h 19493063"/>
              <a:gd name="connsiteX27" fmla="*/ 13455141 w 13455141"/>
              <a:gd name="connsiteY27" fmla="*/ 1772097 h 19493063"/>
              <a:gd name="connsiteX28" fmla="*/ 13455141 w 13455141"/>
              <a:gd name="connsiteY28" fmla="*/ 2752657 h 19493063"/>
              <a:gd name="connsiteX29" fmla="*/ 13455141 w 13455141"/>
              <a:gd name="connsiteY29" fmla="*/ 3538286 h 19493063"/>
              <a:gd name="connsiteX30" fmla="*/ 13455141 w 13455141"/>
              <a:gd name="connsiteY30" fmla="*/ 3544193 h 19493063"/>
              <a:gd name="connsiteX31" fmla="*/ 13455141 w 13455141"/>
              <a:gd name="connsiteY31" fmla="*/ 3939962 h 19493063"/>
              <a:gd name="connsiteX32" fmla="*/ 13455141 w 13455141"/>
              <a:gd name="connsiteY32" fmla="*/ 4920522 h 19493063"/>
              <a:gd name="connsiteX33" fmla="*/ 13455141 w 13455141"/>
              <a:gd name="connsiteY33" fmla="*/ 5511221 h 19493063"/>
              <a:gd name="connsiteX34" fmla="*/ 13455141 w 13455141"/>
              <a:gd name="connsiteY34" fmla="*/ 6296850 h 19493063"/>
              <a:gd name="connsiteX35" fmla="*/ 13455141 w 13455141"/>
              <a:gd name="connsiteY35" fmla="*/ 6692618 h 19493063"/>
              <a:gd name="connsiteX36" fmla="*/ 13455141 w 13455141"/>
              <a:gd name="connsiteY36" fmla="*/ 7283317 h 19493063"/>
              <a:gd name="connsiteX37" fmla="*/ 13455141 w 13455141"/>
              <a:gd name="connsiteY37" fmla="*/ 8263877 h 19493063"/>
              <a:gd name="connsiteX38" fmla="*/ 13455141 w 13455141"/>
              <a:gd name="connsiteY38" fmla="*/ 8464715 h 19493063"/>
              <a:gd name="connsiteX39" fmla="*/ 13455141 w 13455141"/>
              <a:gd name="connsiteY39" fmla="*/ 9250344 h 19493063"/>
              <a:gd name="connsiteX40" fmla="*/ 13455141 w 13455141"/>
              <a:gd name="connsiteY40" fmla="*/ 9451182 h 19493063"/>
              <a:gd name="connsiteX41" fmla="*/ 13455141 w 13455141"/>
              <a:gd name="connsiteY41" fmla="*/ 10041881 h 19493063"/>
              <a:gd name="connsiteX42" fmla="*/ 13455141 w 13455141"/>
              <a:gd name="connsiteY42" fmla="*/ 10827510 h 19493063"/>
              <a:gd name="connsiteX43" fmla="*/ 13455141 w 13455141"/>
              <a:gd name="connsiteY43" fmla="*/ 10833417 h 19493063"/>
              <a:gd name="connsiteX44" fmla="*/ 13455141 w 13455141"/>
              <a:gd name="connsiteY44" fmla="*/ 10839324 h 19493063"/>
              <a:gd name="connsiteX45" fmla="*/ 13455141 w 13455141"/>
              <a:gd name="connsiteY45" fmla="*/ 11819885 h 19493063"/>
              <a:gd name="connsiteX46" fmla="*/ 13455141 w 13455141"/>
              <a:gd name="connsiteY46" fmla="*/ 12410583 h 19493063"/>
              <a:gd name="connsiteX47" fmla="*/ 13455141 w 13455141"/>
              <a:gd name="connsiteY47" fmla="*/ 12416490 h 19493063"/>
              <a:gd name="connsiteX48" fmla="*/ 13455141 w 13455141"/>
              <a:gd name="connsiteY48" fmla="*/ 13007189 h 19493063"/>
              <a:gd name="connsiteX49" fmla="*/ 13455141 w 13455141"/>
              <a:gd name="connsiteY49" fmla="*/ 13987749 h 19493063"/>
              <a:gd name="connsiteX50" fmla="*/ 13455141 w 13455141"/>
              <a:gd name="connsiteY50" fmla="*/ 14383518 h 19493063"/>
              <a:gd name="connsiteX51" fmla="*/ 13455141 w 13455141"/>
              <a:gd name="connsiteY51" fmla="*/ 14779286 h 19493063"/>
              <a:gd name="connsiteX52" fmla="*/ 13455141 w 13455141"/>
              <a:gd name="connsiteY52" fmla="*/ 15369985 h 19493063"/>
              <a:gd name="connsiteX53" fmla="*/ 13455141 w 13455141"/>
              <a:gd name="connsiteY53" fmla="*/ 16155614 h 19493063"/>
              <a:gd name="connsiteX54" fmla="*/ 13455141 w 13455141"/>
              <a:gd name="connsiteY54" fmla="*/ 16941244 h 19493063"/>
              <a:gd name="connsiteX55" fmla="*/ 13455141 w 13455141"/>
              <a:gd name="connsiteY55" fmla="*/ 17726873 h 19493063"/>
              <a:gd name="connsiteX56" fmla="*/ 13455141 w 13455141"/>
              <a:gd name="connsiteY56" fmla="*/ 18707433 h 19493063"/>
              <a:gd name="connsiteX57" fmla="*/ 13455141 w 13455141"/>
              <a:gd name="connsiteY57" fmla="*/ 19493063 h 19493063"/>
              <a:gd name="connsiteX58" fmla="*/ 12735583 w 13455141"/>
              <a:gd name="connsiteY58" fmla="*/ 19493063 h 19493063"/>
              <a:gd name="connsiteX59" fmla="*/ 12016026 w 13455141"/>
              <a:gd name="connsiteY59" fmla="*/ 19493063 h 19493063"/>
              <a:gd name="connsiteX60" fmla="*/ 11161917 w 13455141"/>
              <a:gd name="connsiteY60" fmla="*/ 19493063 h 19493063"/>
              <a:gd name="connsiteX61" fmla="*/ 10442359 w 13455141"/>
              <a:gd name="connsiteY61" fmla="*/ 19493063 h 19493063"/>
              <a:gd name="connsiteX62" fmla="*/ 9588250 w 13455141"/>
              <a:gd name="connsiteY62" fmla="*/ 19493063 h 19493063"/>
              <a:gd name="connsiteX63" fmla="*/ 8868693 w 13455141"/>
              <a:gd name="connsiteY63" fmla="*/ 19493063 h 19493063"/>
              <a:gd name="connsiteX64" fmla="*/ 8552790 w 13455141"/>
              <a:gd name="connsiteY64" fmla="*/ 19493063 h 19493063"/>
              <a:gd name="connsiteX65" fmla="*/ 7833232 w 13455141"/>
              <a:gd name="connsiteY65" fmla="*/ 19493063 h 19493063"/>
              <a:gd name="connsiteX66" fmla="*/ 7382777 w 13455141"/>
              <a:gd name="connsiteY66" fmla="*/ 19493063 h 19493063"/>
              <a:gd name="connsiteX67" fmla="*/ 7066874 w 13455141"/>
              <a:gd name="connsiteY67" fmla="*/ 19493063 h 19493063"/>
              <a:gd name="connsiteX68" fmla="*/ 6885522 w 13455141"/>
              <a:gd name="connsiteY68" fmla="*/ 19493063 h 19493063"/>
              <a:gd name="connsiteX69" fmla="*/ 6569619 w 13455141"/>
              <a:gd name="connsiteY69" fmla="*/ 19493063 h 19493063"/>
              <a:gd name="connsiteX70" fmla="*/ 6253716 w 13455141"/>
              <a:gd name="connsiteY70" fmla="*/ 19493063 h 19493063"/>
              <a:gd name="connsiteX71" fmla="*/ 5668709 w 13455141"/>
              <a:gd name="connsiteY71" fmla="*/ 19493063 h 19493063"/>
              <a:gd name="connsiteX72" fmla="*/ 5083703 w 13455141"/>
              <a:gd name="connsiteY72" fmla="*/ 19493063 h 19493063"/>
              <a:gd name="connsiteX73" fmla="*/ 4633249 w 13455141"/>
              <a:gd name="connsiteY73" fmla="*/ 19493063 h 19493063"/>
              <a:gd name="connsiteX74" fmla="*/ 3779140 w 13455141"/>
              <a:gd name="connsiteY74" fmla="*/ 19493063 h 19493063"/>
              <a:gd name="connsiteX75" fmla="*/ 3463236 w 13455141"/>
              <a:gd name="connsiteY75" fmla="*/ 19493063 h 19493063"/>
              <a:gd name="connsiteX76" fmla="*/ 2609127 w 13455141"/>
              <a:gd name="connsiteY76" fmla="*/ 19493063 h 19493063"/>
              <a:gd name="connsiteX77" fmla="*/ 2293224 w 13455141"/>
              <a:gd name="connsiteY77" fmla="*/ 19493063 h 19493063"/>
              <a:gd name="connsiteX78" fmla="*/ 1573666 w 13455141"/>
              <a:gd name="connsiteY78" fmla="*/ 19493063 h 19493063"/>
              <a:gd name="connsiteX79" fmla="*/ 719558 w 13455141"/>
              <a:gd name="connsiteY79" fmla="*/ 19493063 h 19493063"/>
              <a:gd name="connsiteX80" fmla="*/ 538206 w 13455141"/>
              <a:gd name="connsiteY80" fmla="*/ 19493063 h 19493063"/>
              <a:gd name="connsiteX81" fmla="*/ 0 w 13455141"/>
              <a:gd name="connsiteY81" fmla="*/ 19493063 h 19493063"/>
              <a:gd name="connsiteX82" fmla="*/ 0 w 13455141"/>
              <a:gd name="connsiteY82" fmla="*/ 18512503 h 19493063"/>
              <a:gd name="connsiteX83" fmla="*/ 0 w 13455141"/>
              <a:gd name="connsiteY83" fmla="*/ 17531943 h 19493063"/>
              <a:gd name="connsiteX84" fmla="*/ 0 w 13455141"/>
              <a:gd name="connsiteY84" fmla="*/ 17136174 h 19493063"/>
              <a:gd name="connsiteX85" fmla="*/ 0 w 13455141"/>
              <a:gd name="connsiteY85" fmla="*/ 16545476 h 19493063"/>
              <a:gd name="connsiteX86" fmla="*/ 0 w 13455141"/>
              <a:gd name="connsiteY86" fmla="*/ 16344638 h 19493063"/>
              <a:gd name="connsiteX87" fmla="*/ 0 w 13455141"/>
              <a:gd name="connsiteY87" fmla="*/ 15559008 h 19493063"/>
              <a:gd name="connsiteX88" fmla="*/ 0 w 13455141"/>
              <a:gd name="connsiteY88" fmla="*/ 14578448 h 19493063"/>
              <a:gd name="connsiteX89" fmla="*/ 0 w 13455141"/>
              <a:gd name="connsiteY89" fmla="*/ 14182680 h 19493063"/>
              <a:gd name="connsiteX90" fmla="*/ 0 w 13455141"/>
              <a:gd name="connsiteY90" fmla="*/ 13202120 h 19493063"/>
              <a:gd name="connsiteX91" fmla="*/ 0 w 13455141"/>
              <a:gd name="connsiteY91" fmla="*/ 12611421 h 19493063"/>
              <a:gd name="connsiteX92" fmla="*/ 0 w 13455141"/>
              <a:gd name="connsiteY92" fmla="*/ 11630861 h 19493063"/>
              <a:gd name="connsiteX93" fmla="*/ 0 w 13455141"/>
              <a:gd name="connsiteY93" fmla="*/ 10650301 h 19493063"/>
              <a:gd name="connsiteX94" fmla="*/ 0 w 13455141"/>
              <a:gd name="connsiteY94" fmla="*/ 10449463 h 19493063"/>
              <a:gd name="connsiteX95" fmla="*/ 0 w 13455141"/>
              <a:gd name="connsiteY95" fmla="*/ 10053695 h 19493063"/>
              <a:gd name="connsiteX96" fmla="*/ 0 w 13455141"/>
              <a:gd name="connsiteY96" fmla="*/ 9462996 h 19493063"/>
              <a:gd name="connsiteX97" fmla="*/ 0 w 13455141"/>
              <a:gd name="connsiteY97" fmla="*/ 8872297 h 19493063"/>
              <a:gd name="connsiteX98" fmla="*/ 0 w 13455141"/>
              <a:gd name="connsiteY98" fmla="*/ 8086668 h 19493063"/>
              <a:gd name="connsiteX99" fmla="*/ 0 w 13455141"/>
              <a:gd name="connsiteY99" fmla="*/ 7885830 h 19493063"/>
              <a:gd name="connsiteX100" fmla="*/ 0 w 13455141"/>
              <a:gd name="connsiteY100" fmla="*/ 7684992 h 19493063"/>
              <a:gd name="connsiteX101" fmla="*/ 0 w 13455141"/>
              <a:gd name="connsiteY101" fmla="*/ 6704432 h 19493063"/>
              <a:gd name="connsiteX102" fmla="*/ 0 w 13455141"/>
              <a:gd name="connsiteY102" fmla="*/ 5723872 h 19493063"/>
              <a:gd name="connsiteX103" fmla="*/ 0 w 13455141"/>
              <a:gd name="connsiteY103" fmla="*/ 5133173 h 19493063"/>
              <a:gd name="connsiteX104" fmla="*/ 0 w 13455141"/>
              <a:gd name="connsiteY104" fmla="*/ 5127266 h 19493063"/>
              <a:gd name="connsiteX105" fmla="*/ 0 w 13455141"/>
              <a:gd name="connsiteY105" fmla="*/ 5121359 h 19493063"/>
              <a:gd name="connsiteX106" fmla="*/ 0 w 13455141"/>
              <a:gd name="connsiteY106" fmla="*/ 4140799 h 19493063"/>
              <a:gd name="connsiteX107" fmla="*/ 0 w 13455141"/>
              <a:gd name="connsiteY107" fmla="*/ 3745031 h 19493063"/>
              <a:gd name="connsiteX108" fmla="*/ 0 w 13455141"/>
              <a:gd name="connsiteY108" fmla="*/ 2764471 h 19493063"/>
              <a:gd name="connsiteX109" fmla="*/ 0 w 13455141"/>
              <a:gd name="connsiteY109" fmla="*/ 2173772 h 19493063"/>
              <a:gd name="connsiteX110" fmla="*/ 0 w 13455141"/>
              <a:gd name="connsiteY110" fmla="*/ 2167865 h 19493063"/>
              <a:gd name="connsiteX111" fmla="*/ 0 w 13455141"/>
              <a:gd name="connsiteY111" fmla="*/ 1967027 h 19493063"/>
              <a:gd name="connsiteX112" fmla="*/ 0 w 13455141"/>
              <a:gd name="connsiteY112" fmla="*/ 1571259 h 19493063"/>
              <a:gd name="connsiteX113" fmla="*/ 0 w 13455141"/>
              <a:gd name="connsiteY113" fmla="*/ 785630 h 19493063"/>
              <a:gd name="connsiteX114" fmla="*/ 0 w 13455141"/>
              <a:gd name="connsiteY114" fmla="*/ 0 h 1949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3455141" h="19493063" extrusionOk="0">
                <a:moveTo>
                  <a:pt x="0" y="0"/>
                </a:moveTo>
                <a:cubicBezTo>
                  <a:pt x="114199" y="-10614"/>
                  <a:pt x="299677" y="35761"/>
                  <a:pt x="450455" y="0"/>
                </a:cubicBezTo>
                <a:cubicBezTo>
                  <a:pt x="601233" y="-35761"/>
                  <a:pt x="555583" y="806"/>
                  <a:pt x="631807" y="0"/>
                </a:cubicBezTo>
                <a:cubicBezTo>
                  <a:pt x="708031" y="-806"/>
                  <a:pt x="1290371" y="82132"/>
                  <a:pt x="1485916" y="0"/>
                </a:cubicBezTo>
                <a:cubicBezTo>
                  <a:pt x="1681461" y="-82132"/>
                  <a:pt x="1831668" y="41080"/>
                  <a:pt x="1936370" y="0"/>
                </a:cubicBezTo>
                <a:cubicBezTo>
                  <a:pt x="2041072" y="-41080"/>
                  <a:pt x="2169893" y="28064"/>
                  <a:pt x="2386825" y="0"/>
                </a:cubicBezTo>
                <a:cubicBezTo>
                  <a:pt x="2603758" y="-28064"/>
                  <a:pt x="2858330" y="45347"/>
                  <a:pt x="3240934" y="0"/>
                </a:cubicBezTo>
                <a:cubicBezTo>
                  <a:pt x="3623538" y="-45347"/>
                  <a:pt x="3411255" y="34307"/>
                  <a:pt x="3556837" y="0"/>
                </a:cubicBezTo>
                <a:cubicBezTo>
                  <a:pt x="3702419" y="-34307"/>
                  <a:pt x="4158505" y="73243"/>
                  <a:pt x="4410946" y="0"/>
                </a:cubicBezTo>
                <a:cubicBezTo>
                  <a:pt x="4663387" y="-73243"/>
                  <a:pt x="4879730" y="93794"/>
                  <a:pt x="5265055" y="0"/>
                </a:cubicBezTo>
                <a:cubicBezTo>
                  <a:pt x="5650380" y="-93794"/>
                  <a:pt x="5694868" y="64113"/>
                  <a:pt x="5850061" y="0"/>
                </a:cubicBezTo>
                <a:cubicBezTo>
                  <a:pt x="6005254" y="-64113"/>
                  <a:pt x="6414543" y="9357"/>
                  <a:pt x="6704170" y="0"/>
                </a:cubicBezTo>
                <a:cubicBezTo>
                  <a:pt x="6993797" y="-9357"/>
                  <a:pt x="7003666" y="53640"/>
                  <a:pt x="7154625" y="0"/>
                </a:cubicBezTo>
                <a:cubicBezTo>
                  <a:pt x="7305584" y="-53640"/>
                  <a:pt x="7437714" y="7289"/>
                  <a:pt x="7605080" y="0"/>
                </a:cubicBezTo>
                <a:cubicBezTo>
                  <a:pt x="7772446" y="-7289"/>
                  <a:pt x="8113830" y="60019"/>
                  <a:pt x="8324637" y="0"/>
                </a:cubicBezTo>
                <a:cubicBezTo>
                  <a:pt x="8535444" y="-60019"/>
                  <a:pt x="8599291" y="34060"/>
                  <a:pt x="8775092" y="0"/>
                </a:cubicBezTo>
                <a:cubicBezTo>
                  <a:pt x="8950893" y="-34060"/>
                  <a:pt x="9275332" y="24722"/>
                  <a:pt x="9629201" y="0"/>
                </a:cubicBezTo>
                <a:cubicBezTo>
                  <a:pt x="9983070" y="-24722"/>
                  <a:pt x="10122621" y="80304"/>
                  <a:pt x="10483310" y="0"/>
                </a:cubicBezTo>
                <a:cubicBezTo>
                  <a:pt x="10843999" y="-80304"/>
                  <a:pt x="10929348" y="9501"/>
                  <a:pt x="11068316" y="0"/>
                </a:cubicBezTo>
                <a:cubicBezTo>
                  <a:pt x="11207284" y="-9501"/>
                  <a:pt x="11329975" y="11103"/>
                  <a:pt x="11518771" y="0"/>
                </a:cubicBezTo>
                <a:cubicBezTo>
                  <a:pt x="11707567" y="-11103"/>
                  <a:pt x="11625379" y="49"/>
                  <a:pt x="11700123" y="0"/>
                </a:cubicBezTo>
                <a:cubicBezTo>
                  <a:pt x="11774867" y="-49"/>
                  <a:pt x="11930380" y="30314"/>
                  <a:pt x="12016026" y="0"/>
                </a:cubicBezTo>
                <a:cubicBezTo>
                  <a:pt x="12101672" y="-30314"/>
                  <a:pt x="12242664" y="14914"/>
                  <a:pt x="12331929" y="0"/>
                </a:cubicBezTo>
                <a:cubicBezTo>
                  <a:pt x="12421194" y="-14914"/>
                  <a:pt x="12579179" y="8925"/>
                  <a:pt x="12782384" y="0"/>
                </a:cubicBezTo>
                <a:cubicBezTo>
                  <a:pt x="12985590" y="-8925"/>
                  <a:pt x="13122178" y="59031"/>
                  <a:pt x="13455141" y="0"/>
                </a:cubicBezTo>
                <a:cubicBezTo>
                  <a:pt x="13505641" y="139950"/>
                  <a:pt x="13414853" y="355292"/>
                  <a:pt x="13455141" y="590699"/>
                </a:cubicBezTo>
                <a:cubicBezTo>
                  <a:pt x="13495429" y="826106"/>
                  <a:pt x="13442335" y="1030079"/>
                  <a:pt x="13455141" y="1181398"/>
                </a:cubicBezTo>
                <a:cubicBezTo>
                  <a:pt x="13467947" y="1332717"/>
                  <a:pt x="13384499" y="1524312"/>
                  <a:pt x="13455141" y="1772097"/>
                </a:cubicBezTo>
                <a:cubicBezTo>
                  <a:pt x="13525783" y="2019882"/>
                  <a:pt x="13376948" y="2349558"/>
                  <a:pt x="13455141" y="2752657"/>
                </a:cubicBezTo>
                <a:cubicBezTo>
                  <a:pt x="13533334" y="3155756"/>
                  <a:pt x="13405155" y="3278106"/>
                  <a:pt x="13455141" y="3538286"/>
                </a:cubicBezTo>
                <a:cubicBezTo>
                  <a:pt x="13505127" y="3798466"/>
                  <a:pt x="13454979" y="3541527"/>
                  <a:pt x="13455141" y="3544193"/>
                </a:cubicBezTo>
                <a:cubicBezTo>
                  <a:pt x="13455303" y="3546859"/>
                  <a:pt x="13431495" y="3778827"/>
                  <a:pt x="13455141" y="3939962"/>
                </a:cubicBezTo>
                <a:cubicBezTo>
                  <a:pt x="13478787" y="4101097"/>
                  <a:pt x="13380961" y="4545587"/>
                  <a:pt x="13455141" y="4920522"/>
                </a:cubicBezTo>
                <a:cubicBezTo>
                  <a:pt x="13529321" y="5295457"/>
                  <a:pt x="13387933" y="5244682"/>
                  <a:pt x="13455141" y="5511221"/>
                </a:cubicBezTo>
                <a:cubicBezTo>
                  <a:pt x="13522349" y="5777760"/>
                  <a:pt x="13450148" y="6002365"/>
                  <a:pt x="13455141" y="6296850"/>
                </a:cubicBezTo>
                <a:cubicBezTo>
                  <a:pt x="13460134" y="6591335"/>
                  <a:pt x="13430396" y="6567312"/>
                  <a:pt x="13455141" y="6692618"/>
                </a:cubicBezTo>
                <a:cubicBezTo>
                  <a:pt x="13479886" y="6817924"/>
                  <a:pt x="13398012" y="7030755"/>
                  <a:pt x="13455141" y="7283317"/>
                </a:cubicBezTo>
                <a:cubicBezTo>
                  <a:pt x="13512270" y="7535879"/>
                  <a:pt x="13436253" y="7827924"/>
                  <a:pt x="13455141" y="8263877"/>
                </a:cubicBezTo>
                <a:cubicBezTo>
                  <a:pt x="13474029" y="8699830"/>
                  <a:pt x="13444211" y="8421825"/>
                  <a:pt x="13455141" y="8464715"/>
                </a:cubicBezTo>
                <a:cubicBezTo>
                  <a:pt x="13466071" y="8507605"/>
                  <a:pt x="13442673" y="8887572"/>
                  <a:pt x="13455141" y="9250344"/>
                </a:cubicBezTo>
                <a:cubicBezTo>
                  <a:pt x="13467609" y="9613116"/>
                  <a:pt x="13448457" y="9409772"/>
                  <a:pt x="13455141" y="9451182"/>
                </a:cubicBezTo>
                <a:cubicBezTo>
                  <a:pt x="13461825" y="9492592"/>
                  <a:pt x="13443659" y="9893291"/>
                  <a:pt x="13455141" y="10041881"/>
                </a:cubicBezTo>
                <a:cubicBezTo>
                  <a:pt x="13466623" y="10190471"/>
                  <a:pt x="13450551" y="10508147"/>
                  <a:pt x="13455141" y="10827510"/>
                </a:cubicBezTo>
                <a:cubicBezTo>
                  <a:pt x="13459731" y="11146873"/>
                  <a:pt x="13454702" y="10832014"/>
                  <a:pt x="13455141" y="10833417"/>
                </a:cubicBezTo>
                <a:cubicBezTo>
                  <a:pt x="13455580" y="10834820"/>
                  <a:pt x="13454604" y="10837536"/>
                  <a:pt x="13455141" y="10839324"/>
                </a:cubicBezTo>
                <a:cubicBezTo>
                  <a:pt x="13455678" y="10841112"/>
                  <a:pt x="13449275" y="11407692"/>
                  <a:pt x="13455141" y="11819885"/>
                </a:cubicBezTo>
                <a:cubicBezTo>
                  <a:pt x="13461007" y="12232078"/>
                  <a:pt x="13431358" y="12204366"/>
                  <a:pt x="13455141" y="12410583"/>
                </a:cubicBezTo>
                <a:cubicBezTo>
                  <a:pt x="13478924" y="12616800"/>
                  <a:pt x="13454773" y="12413586"/>
                  <a:pt x="13455141" y="12416490"/>
                </a:cubicBezTo>
                <a:cubicBezTo>
                  <a:pt x="13455509" y="12419394"/>
                  <a:pt x="13385789" y="12777714"/>
                  <a:pt x="13455141" y="13007189"/>
                </a:cubicBezTo>
                <a:cubicBezTo>
                  <a:pt x="13524493" y="13236664"/>
                  <a:pt x="13440426" y="13731048"/>
                  <a:pt x="13455141" y="13987749"/>
                </a:cubicBezTo>
                <a:cubicBezTo>
                  <a:pt x="13469856" y="14244450"/>
                  <a:pt x="13415964" y="14267594"/>
                  <a:pt x="13455141" y="14383518"/>
                </a:cubicBezTo>
                <a:cubicBezTo>
                  <a:pt x="13494318" y="14499442"/>
                  <a:pt x="13422174" y="14636596"/>
                  <a:pt x="13455141" y="14779286"/>
                </a:cubicBezTo>
                <a:cubicBezTo>
                  <a:pt x="13488108" y="14921976"/>
                  <a:pt x="13417049" y="15117796"/>
                  <a:pt x="13455141" y="15369985"/>
                </a:cubicBezTo>
                <a:cubicBezTo>
                  <a:pt x="13493233" y="15622174"/>
                  <a:pt x="13444575" y="15814293"/>
                  <a:pt x="13455141" y="16155614"/>
                </a:cubicBezTo>
                <a:cubicBezTo>
                  <a:pt x="13465707" y="16496935"/>
                  <a:pt x="13435534" y="16577666"/>
                  <a:pt x="13455141" y="16941244"/>
                </a:cubicBezTo>
                <a:cubicBezTo>
                  <a:pt x="13474748" y="17304822"/>
                  <a:pt x="13446641" y="17504255"/>
                  <a:pt x="13455141" y="17726873"/>
                </a:cubicBezTo>
                <a:cubicBezTo>
                  <a:pt x="13463641" y="17949491"/>
                  <a:pt x="13407564" y="18233845"/>
                  <a:pt x="13455141" y="18707433"/>
                </a:cubicBezTo>
                <a:cubicBezTo>
                  <a:pt x="13502718" y="19181021"/>
                  <a:pt x="13450280" y="19321582"/>
                  <a:pt x="13455141" y="19493063"/>
                </a:cubicBezTo>
                <a:cubicBezTo>
                  <a:pt x="13263502" y="19499158"/>
                  <a:pt x="12933425" y="19490190"/>
                  <a:pt x="12735583" y="19493063"/>
                </a:cubicBezTo>
                <a:cubicBezTo>
                  <a:pt x="12537741" y="19495936"/>
                  <a:pt x="12337221" y="19466223"/>
                  <a:pt x="12016026" y="19493063"/>
                </a:cubicBezTo>
                <a:cubicBezTo>
                  <a:pt x="11694831" y="19519903"/>
                  <a:pt x="11393971" y="19453556"/>
                  <a:pt x="11161917" y="19493063"/>
                </a:cubicBezTo>
                <a:cubicBezTo>
                  <a:pt x="10929863" y="19532570"/>
                  <a:pt x="10754572" y="19469128"/>
                  <a:pt x="10442359" y="19493063"/>
                </a:cubicBezTo>
                <a:cubicBezTo>
                  <a:pt x="10130146" y="19516998"/>
                  <a:pt x="9867708" y="19492174"/>
                  <a:pt x="9588250" y="19493063"/>
                </a:cubicBezTo>
                <a:cubicBezTo>
                  <a:pt x="9308792" y="19493952"/>
                  <a:pt x="9117566" y="19473703"/>
                  <a:pt x="8868693" y="19493063"/>
                </a:cubicBezTo>
                <a:cubicBezTo>
                  <a:pt x="8619820" y="19512423"/>
                  <a:pt x="8704788" y="19469472"/>
                  <a:pt x="8552790" y="19493063"/>
                </a:cubicBezTo>
                <a:cubicBezTo>
                  <a:pt x="8400792" y="19516654"/>
                  <a:pt x="8139346" y="19418838"/>
                  <a:pt x="7833232" y="19493063"/>
                </a:cubicBezTo>
                <a:cubicBezTo>
                  <a:pt x="7527118" y="19567288"/>
                  <a:pt x="7540262" y="19479760"/>
                  <a:pt x="7382777" y="19493063"/>
                </a:cubicBezTo>
                <a:cubicBezTo>
                  <a:pt x="7225293" y="19506366"/>
                  <a:pt x="7140545" y="19458594"/>
                  <a:pt x="7066874" y="19493063"/>
                </a:cubicBezTo>
                <a:cubicBezTo>
                  <a:pt x="6993203" y="19527532"/>
                  <a:pt x="6932270" y="19479689"/>
                  <a:pt x="6885522" y="19493063"/>
                </a:cubicBezTo>
                <a:cubicBezTo>
                  <a:pt x="6838774" y="19506437"/>
                  <a:pt x="6649158" y="19478903"/>
                  <a:pt x="6569619" y="19493063"/>
                </a:cubicBezTo>
                <a:cubicBezTo>
                  <a:pt x="6490080" y="19507223"/>
                  <a:pt x="6394528" y="19472638"/>
                  <a:pt x="6253716" y="19493063"/>
                </a:cubicBezTo>
                <a:cubicBezTo>
                  <a:pt x="6112904" y="19513488"/>
                  <a:pt x="5868808" y="19490510"/>
                  <a:pt x="5668709" y="19493063"/>
                </a:cubicBezTo>
                <a:cubicBezTo>
                  <a:pt x="5468610" y="19495616"/>
                  <a:pt x="5323231" y="19437208"/>
                  <a:pt x="5083703" y="19493063"/>
                </a:cubicBezTo>
                <a:cubicBezTo>
                  <a:pt x="4844175" y="19548918"/>
                  <a:pt x="4819137" y="19473826"/>
                  <a:pt x="4633249" y="19493063"/>
                </a:cubicBezTo>
                <a:cubicBezTo>
                  <a:pt x="4447361" y="19512300"/>
                  <a:pt x="4162999" y="19492922"/>
                  <a:pt x="3779140" y="19493063"/>
                </a:cubicBezTo>
                <a:cubicBezTo>
                  <a:pt x="3395281" y="19493204"/>
                  <a:pt x="3538671" y="19488763"/>
                  <a:pt x="3463236" y="19493063"/>
                </a:cubicBezTo>
                <a:cubicBezTo>
                  <a:pt x="3387801" y="19497363"/>
                  <a:pt x="3002694" y="19462068"/>
                  <a:pt x="2609127" y="19493063"/>
                </a:cubicBezTo>
                <a:cubicBezTo>
                  <a:pt x="2215560" y="19524058"/>
                  <a:pt x="2439204" y="19492012"/>
                  <a:pt x="2293224" y="19493063"/>
                </a:cubicBezTo>
                <a:cubicBezTo>
                  <a:pt x="2147244" y="19494114"/>
                  <a:pt x="1904478" y="19486598"/>
                  <a:pt x="1573666" y="19493063"/>
                </a:cubicBezTo>
                <a:cubicBezTo>
                  <a:pt x="1242854" y="19499528"/>
                  <a:pt x="942471" y="19459622"/>
                  <a:pt x="719558" y="19493063"/>
                </a:cubicBezTo>
                <a:cubicBezTo>
                  <a:pt x="496645" y="19526504"/>
                  <a:pt x="607874" y="19479066"/>
                  <a:pt x="538206" y="19493063"/>
                </a:cubicBezTo>
                <a:cubicBezTo>
                  <a:pt x="468538" y="19507060"/>
                  <a:pt x="146142" y="19446289"/>
                  <a:pt x="0" y="19493063"/>
                </a:cubicBezTo>
                <a:cubicBezTo>
                  <a:pt x="-24360" y="19159832"/>
                  <a:pt x="111218" y="18736227"/>
                  <a:pt x="0" y="18512503"/>
                </a:cubicBezTo>
                <a:cubicBezTo>
                  <a:pt x="-111218" y="18288779"/>
                  <a:pt x="56931" y="17853806"/>
                  <a:pt x="0" y="17531943"/>
                </a:cubicBezTo>
                <a:cubicBezTo>
                  <a:pt x="-56931" y="17210080"/>
                  <a:pt x="43541" y="17217456"/>
                  <a:pt x="0" y="17136174"/>
                </a:cubicBezTo>
                <a:cubicBezTo>
                  <a:pt x="-43541" y="17054892"/>
                  <a:pt x="6004" y="16706924"/>
                  <a:pt x="0" y="16545476"/>
                </a:cubicBezTo>
                <a:cubicBezTo>
                  <a:pt x="-6004" y="16384028"/>
                  <a:pt x="2417" y="16393231"/>
                  <a:pt x="0" y="16344638"/>
                </a:cubicBezTo>
                <a:cubicBezTo>
                  <a:pt x="-2417" y="16296045"/>
                  <a:pt x="91801" y="15778835"/>
                  <a:pt x="0" y="15559008"/>
                </a:cubicBezTo>
                <a:cubicBezTo>
                  <a:pt x="-91801" y="15339181"/>
                  <a:pt x="34396" y="14846680"/>
                  <a:pt x="0" y="14578448"/>
                </a:cubicBezTo>
                <a:cubicBezTo>
                  <a:pt x="-34396" y="14310216"/>
                  <a:pt x="39877" y="14367606"/>
                  <a:pt x="0" y="14182680"/>
                </a:cubicBezTo>
                <a:cubicBezTo>
                  <a:pt x="-39877" y="13997754"/>
                  <a:pt x="29297" y="13443718"/>
                  <a:pt x="0" y="13202120"/>
                </a:cubicBezTo>
                <a:cubicBezTo>
                  <a:pt x="-29297" y="12960522"/>
                  <a:pt x="51766" y="12782544"/>
                  <a:pt x="0" y="12611421"/>
                </a:cubicBezTo>
                <a:cubicBezTo>
                  <a:pt x="-51766" y="12440298"/>
                  <a:pt x="46250" y="12007120"/>
                  <a:pt x="0" y="11630861"/>
                </a:cubicBezTo>
                <a:cubicBezTo>
                  <a:pt x="-46250" y="11254602"/>
                  <a:pt x="93652" y="11039019"/>
                  <a:pt x="0" y="10650301"/>
                </a:cubicBezTo>
                <a:cubicBezTo>
                  <a:pt x="-93652" y="10261583"/>
                  <a:pt x="6145" y="10499300"/>
                  <a:pt x="0" y="10449463"/>
                </a:cubicBezTo>
                <a:cubicBezTo>
                  <a:pt x="-6145" y="10399626"/>
                  <a:pt x="27460" y="10222480"/>
                  <a:pt x="0" y="10053695"/>
                </a:cubicBezTo>
                <a:cubicBezTo>
                  <a:pt x="-27460" y="9884910"/>
                  <a:pt x="57101" y="9611262"/>
                  <a:pt x="0" y="9462996"/>
                </a:cubicBezTo>
                <a:cubicBezTo>
                  <a:pt x="-57101" y="9314730"/>
                  <a:pt x="24536" y="9077623"/>
                  <a:pt x="0" y="8872297"/>
                </a:cubicBezTo>
                <a:cubicBezTo>
                  <a:pt x="-24536" y="8666971"/>
                  <a:pt x="70643" y="8298888"/>
                  <a:pt x="0" y="8086668"/>
                </a:cubicBezTo>
                <a:cubicBezTo>
                  <a:pt x="-70643" y="7874448"/>
                  <a:pt x="12826" y="7967868"/>
                  <a:pt x="0" y="7885830"/>
                </a:cubicBezTo>
                <a:cubicBezTo>
                  <a:pt x="-12826" y="7803792"/>
                  <a:pt x="8374" y="7761366"/>
                  <a:pt x="0" y="7684992"/>
                </a:cubicBezTo>
                <a:cubicBezTo>
                  <a:pt x="-8374" y="7608618"/>
                  <a:pt x="49040" y="7077962"/>
                  <a:pt x="0" y="6704432"/>
                </a:cubicBezTo>
                <a:cubicBezTo>
                  <a:pt x="-49040" y="6330902"/>
                  <a:pt x="76824" y="6050428"/>
                  <a:pt x="0" y="5723872"/>
                </a:cubicBezTo>
                <a:cubicBezTo>
                  <a:pt x="-76824" y="5397316"/>
                  <a:pt x="33234" y="5330723"/>
                  <a:pt x="0" y="5133173"/>
                </a:cubicBezTo>
                <a:cubicBezTo>
                  <a:pt x="-33234" y="4935623"/>
                  <a:pt x="589" y="5129686"/>
                  <a:pt x="0" y="5127266"/>
                </a:cubicBezTo>
                <a:cubicBezTo>
                  <a:pt x="-589" y="5124846"/>
                  <a:pt x="346" y="5123298"/>
                  <a:pt x="0" y="5121359"/>
                </a:cubicBezTo>
                <a:cubicBezTo>
                  <a:pt x="-346" y="5119420"/>
                  <a:pt x="2117" y="4522686"/>
                  <a:pt x="0" y="4140799"/>
                </a:cubicBezTo>
                <a:cubicBezTo>
                  <a:pt x="-2117" y="3758912"/>
                  <a:pt x="2034" y="3827715"/>
                  <a:pt x="0" y="3745031"/>
                </a:cubicBezTo>
                <a:cubicBezTo>
                  <a:pt x="-2034" y="3662347"/>
                  <a:pt x="113136" y="3157622"/>
                  <a:pt x="0" y="2764471"/>
                </a:cubicBezTo>
                <a:cubicBezTo>
                  <a:pt x="-113136" y="2371320"/>
                  <a:pt x="41478" y="2434765"/>
                  <a:pt x="0" y="2173772"/>
                </a:cubicBezTo>
                <a:cubicBezTo>
                  <a:pt x="-41478" y="1912779"/>
                  <a:pt x="541" y="2170803"/>
                  <a:pt x="0" y="2167865"/>
                </a:cubicBezTo>
                <a:cubicBezTo>
                  <a:pt x="-541" y="2164927"/>
                  <a:pt x="7447" y="2046167"/>
                  <a:pt x="0" y="1967027"/>
                </a:cubicBezTo>
                <a:cubicBezTo>
                  <a:pt x="-7447" y="1887887"/>
                  <a:pt x="26437" y="1741893"/>
                  <a:pt x="0" y="1571259"/>
                </a:cubicBezTo>
                <a:cubicBezTo>
                  <a:pt x="-26437" y="1400625"/>
                  <a:pt x="91548" y="1122714"/>
                  <a:pt x="0" y="785630"/>
                </a:cubicBezTo>
                <a:cubicBezTo>
                  <a:pt x="-91548" y="448546"/>
                  <a:pt x="65470" y="339166"/>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108" name="Google Shape;84;p1">
            <a:extLst>
              <a:ext uri="{FF2B5EF4-FFF2-40B4-BE49-F238E27FC236}">
                <a16:creationId xmlns:a16="http://schemas.microsoft.com/office/drawing/2014/main" id="{D7A0AD31-E172-2706-7277-9388E12EA42B}"/>
              </a:ext>
            </a:extLst>
          </p:cNvPr>
          <p:cNvSpPr txBox="1"/>
          <p:nvPr/>
        </p:nvSpPr>
        <p:spPr>
          <a:xfrm>
            <a:off x="14417240" y="6742100"/>
            <a:ext cx="15331111" cy="11408673"/>
          </a:xfrm>
          <a:custGeom>
            <a:avLst/>
            <a:gdLst>
              <a:gd name="connsiteX0" fmla="*/ 0 w 15331111"/>
              <a:gd name="connsiteY0" fmla="*/ 0 h 11408673"/>
              <a:gd name="connsiteX1" fmla="*/ 436347 w 15331111"/>
              <a:gd name="connsiteY1" fmla="*/ 0 h 11408673"/>
              <a:gd name="connsiteX2" fmla="*/ 566072 w 15331111"/>
              <a:gd name="connsiteY2" fmla="*/ 0 h 11408673"/>
              <a:gd name="connsiteX3" fmla="*/ 1462352 w 15331111"/>
              <a:gd name="connsiteY3" fmla="*/ 0 h 11408673"/>
              <a:gd name="connsiteX4" fmla="*/ 1898699 w 15331111"/>
              <a:gd name="connsiteY4" fmla="*/ 0 h 11408673"/>
              <a:gd name="connsiteX5" fmla="*/ 2335046 w 15331111"/>
              <a:gd name="connsiteY5" fmla="*/ 0 h 11408673"/>
              <a:gd name="connsiteX6" fmla="*/ 3231326 w 15331111"/>
              <a:gd name="connsiteY6" fmla="*/ 0 h 11408673"/>
              <a:gd name="connsiteX7" fmla="*/ 3514362 w 15331111"/>
              <a:gd name="connsiteY7" fmla="*/ 0 h 11408673"/>
              <a:gd name="connsiteX8" fmla="*/ 4410643 w 15331111"/>
              <a:gd name="connsiteY8" fmla="*/ 0 h 11408673"/>
              <a:gd name="connsiteX9" fmla="*/ 5306923 w 15331111"/>
              <a:gd name="connsiteY9" fmla="*/ 0 h 11408673"/>
              <a:gd name="connsiteX10" fmla="*/ 5896581 w 15331111"/>
              <a:gd name="connsiteY10" fmla="*/ 0 h 11408673"/>
              <a:gd name="connsiteX11" fmla="*/ 6792861 w 15331111"/>
              <a:gd name="connsiteY11" fmla="*/ 0 h 11408673"/>
              <a:gd name="connsiteX12" fmla="*/ 7229208 w 15331111"/>
              <a:gd name="connsiteY12" fmla="*/ 0 h 11408673"/>
              <a:gd name="connsiteX13" fmla="*/ 7665556 w 15331111"/>
              <a:gd name="connsiteY13" fmla="*/ 0 h 11408673"/>
              <a:gd name="connsiteX14" fmla="*/ 8408525 w 15331111"/>
              <a:gd name="connsiteY14" fmla="*/ 0 h 11408673"/>
              <a:gd name="connsiteX15" fmla="*/ 8844872 w 15331111"/>
              <a:gd name="connsiteY15" fmla="*/ 0 h 11408673"/>
              <a:gd name="connsiteX16" fmla="*/ 9741152 w 15331111"/>
              <a:gd name="connsiteY16" fmla="*/ 0 h 11408673"/>
              <a:gd name="connsiteX17" fmla="*/ 10637432 w 15331111"/>
              <a:gd name="connsiteY17" fmla="*/ 0 h 11408673"/>
              <a:gd name="connsiteX18" fmla="*/ 11227091 w 15331111"/>
              <a:gd name="connsiteY18" fmla="*/ 0 h 11408673"/>
              <a:gd name="connsiteX19" fmla="*/ 11663438 w 15331111"/>
              <a:gd name="connsiteY19" fmla="*/ 0 h 11408673"/>
              <a:gd name="connsiteX20" fmla="*/ 11793162 w 15331111"/>
              <a:gd name="connsiteY20" fmla="*/ 0 h 11408673"/>
              <a:gd name="connsiteX21" fmla="*/ 12076198 w 15331111"/>
              <a:gd name="connsiteY21" fmla="*/ 0 h 11408673"/>
              <a:gd name="connsiteX22" fmla="*/ 12359234 w 15331111"/>
              <a:gd name="connsiteY22" fmla="*/ 0 h 11408673"/>
              <a:gd name="connsiteX23" fmla="*/ 12795581 w 15331111"/>
              <a:gd name="connsiteY23" fmla="*/ 0 h 11408673"/>
              <a:gd name="connsiteX24" fmla="*/ 13691861 w 15331111"/>
              <a:gd name="connsiteY24" fmla="*/ 0 h 11408673"/>
              <a:gd name="connsiteX25" fmla="*/ 14281520 w 15331111"/>
              <a:gd name="connsiteY25" fmla="*/ 0 h 11408673"/>
              <a:gd name="connsiteX26" fmla="*/ 14717867 w 15331111"/>
              <a:gd name="connsiteY26" fmla="*/ 0 h 11408673"/>
              <a:gd name="connsiteX27" fmla="*/ 15331111 w 15331111"/>
              <a:gd name="connsiteY27" fmla="*/ 0 h 11408673"/>
              <a:gd name="connsiteX28" fmla="*/ 15331111 w 15331111"/>
              <a:gd name="connsiteY28" fmla="*/ 228173 h 11408673"/>
              <a:gd name="connsiteX29" fmla="*/ 15331111 w 15331111"/>
              <a:gd name="connsiteY29" fmla="*/ 912694 h 11408673"/>
              <a:gd name="connsiteX30" fmla="*/ 15331111 w 15331111"/>
              <a:gd name="connsiteY30" fmla="*/ 1140867 h 11408673"/>
              <a:gd name="connsiteX31" fmla="*/ 15331111 w 15331111"/>
              <a:gd name="connsiteY31" fmla="*/ 1597214 h 11408673"/>
              <a:gd name="connsiteX32" fmla="*/ 15331111 w 15331111"/>
              <a:gd name="connsiteY32" fmla="*/ 2395821 h 11408673"/>
              <a:gd name="connsiteX33" fmla="*/ 15331111 w 15331111"/>
              <a:gd name="connsiteY33" fmla="*/ 2966255 h 11408673"/>
              <a:gd name="connsiteX34" fmla="*/ 15331111 w 15331111"/>
              <a:gd name="connsiteY34" fmla="*/ 3650775 h 11408673"/>
              <a:gd name="connsiteX35" fmla="*/ 15331111 w 15331111"/>
              <a:gd name="connsiteY35" fmla="*/ 4107122 h 11408673"/>
              <a:gd name="connsiteX36" fmla="*/ 15331111 w 15331111"/>
              <a:gd name="connsiteY36" fmla="*/ 4677556 h 11408673"/>
              <a:gd name="connsiteX37" fmla="*/ 15331111 w 15331111"/>
              <a:gd name="connsiteY37" fmla="*/ 5476163 h 11408673"/>
              <a:gd name="connsiteX38" fmla="*/ 15331111 w 15331111"/>
              <a:gd name="connsiteY38" fmla="*/ 5818423 h 11408673"/>
              <a:gd name="connsiteX39" fmla="*/ 15331111 w 15331111"/>
              <a:gd name="connsiteY39" fmla="*/ 6502944 h 11408673"/>
              <a:gd name="connsiteX40" fmla="*/ 15331111 w 15331111"/>
              <a:gd name="connsiteY40" fmla="*/ 6845204 h 11408673"/>
              <a:gd name="connsiteX41" fmla="*/ 15331111 w 15331111"/>
              <a:gd name="connsiteY41" fmla="*/ 7415637 h 11408673"/>
              <a:gd name="connsiteX42" fmla="*/ 15331111 w 15331111"/>
              <a:gd name="connsiteY42" fmla="*/ 8100158 h 11408673"/>
              <a:gd name="connsiteX43" fmla="*/ 15331111 w 15331111"/>
              <a:gd name="connsiteY43" fmla="*/ 8328331 h 11408673"/>
              <a:gd name="connsiteX44" fmla="*/ 15331111 w 15331111"/>
              <a:gd name="connsiteY44" fmla="*/ 8556505 h 11408673"/>
              <a:gd name="connsiteX45" fmla="*/ 15331111 w 15331111"/>
              <a:gd name="connsiteY45" fmla="*/ 9355112 h 11408673"/>
              <a:gd name="connsiteX46" fmla="*/ 15331111 w 15331111"/>
              <a:gd name="connsiteY46" fmla="*/ 9925546 h 11408673"/>
              <a:gd name="connsiteX47" fmla="*/ 15331111 w 15331111"/>
              <a:gd name="connsiteY47" fmla="*/ 10153719 h 11408673"/>
              <a:gd name="connsiteX48" fmla="*/ 15331111 w 15331111"/>
              <a:gd name="connsiteY48" fmla="*/ 10724153 h 11408673"/>
              <a:gd name="connsiteX49" fmla="*/ 15331111 w 15331111"/>
              <a:gd name="connsiteY49" fmla="*/ 11408673 h 11408673"/>
              <a:gd name="connsiteX50" fmla="*/ 14894764 w 15331111"/>
              <a:gd name="connsiteY50" fmla="*/ 11408673 h 11408673"/>
              <a:gd name="connsiteX51" fmla="*/ 14305106 w 15331111"/>
              <a:gd name="connsiteY51" fmla="*/ 11408673 h 11408673"/>
              <a:gd name="connsiteX52" fmla="*/ 14175381 w 15331111"/>
              <a:gd name="connsiteY52" fmla="*/ 11408673 h 11408673"/>
              <a:gd name="connsiteX53" fmla="*/ 13279101 w 15331111"/>
              <a:gd name="connsiteY53" fmla="*/ 11408673 h 11408673"/>
              <a:gd name="connsiteX54" fmla="*/ 12689443 w 15331111"/>
              <a:gd name="connsiteY54" fmla="*/ 11408673 h 11408673"/>
              <a:gd name="connsiteX55" fmla="*/ 11793162 w 15331111"/>
              <a:gd name="connsiteY55" fmla="*/ 11408673 h 11408673"/>
              <a:gd name="connsiteX56" fmla="*/ 11356815 w 15331111"/>
              <a:gd name="connsiteY56" fmla="*/ 11408673 h 11408673"/>
              <a:gd name="connsiteX57" fmla="*/ 11073779 w 15331111"/>
              <a:gd name="connsiteY57" fmla="*/ 11408673 h 11408673"/>
              <a:gd name="connsiteX58" fmla="*/ 10484121 w 15331111"/>
              <a:gd name="connsiteY58" fmla="*/ 11408673 h 11408673"/>
              <a:gd name="connsiteX59" fmla="*/ 9741152 w 15331111"/>
              <a:gd name="connsiteY59" fmla="*/ 11408673 h 11408673"/>
              <a:gd name="connsiteX60" fmla="*/ 8844872 w 15331111"/>
              <a:gd name="connsiteY60" fmla="*/ 11408673 h 11408673"/>
              <a:gd name="connsiteX61" fmla="*/ 8101903 w 15331111"/>
              <a:gd name="connsiteY61" fmla="*/ 11408673 h 11408673"/>
              <a:gd name="connsiteX62" fmla="*/ 7205622 w 15331111"/>
              <a:gd name="connsiteY62" fmla="*/ 11408673 h 11408673"/>
              <a:gd name="connsiteX63" fmla="*/ 6462653 w 15331111"/>
              <a:gd name="connsiteY63" fmla="*/ 11408673 h 11408673"/>
              <a:gd name="connsiteX64" fmla="*/ 6179617 w 15331111"/>
              <a:gd name="connsiteY64" fmla="*/ 11408673 h 11408673"/>
              <a:gd name="connsiteX65" fmla="*/ 5436648 w 15331111"/>
              <a:gd name="connsiteY65" fmla="*/ 11408673 h 11408673"/>
              <a:gd name="connsiteX66" fmla="*/ 5000301 w 15331111"/>
              <a:gd name="connsiteY66" fmla="*/ 11408673 h 11408673"/>
              <a:gd name="connsiteX67" fmla="*/ 4717265 w 15331111"/>
              <a:gd name="connsiteY67" fmla="*/ 11408673 h 11408673"/>
              <a:gd name="connsiteX68" fmla="*/ 4587540 w 15331111"/>
              <a:gd name="connsiteY68" fmla="*/ 11408673 h 11408673"/>
              <a:gd name="connsiteX69" fmla="*/ 4304504 w 15331111"/>
              <a:gd name="connsiteY69" fmla="*/ 11408673 h 11408673"/>
              <a:gd name="connsiteX70" fmla="*/ 4021468 w 15331111"/>
              <a:gd name="connsiteY70" fmla="*/ 11408673 h 11408673"/>
              <a:gd name="connsiteX71" fmla="*/ 3431810 w 15331111"/>
              <a:gd name="connsiteY71" fmla="*/ 11408673 h 11408673"/>
              <a:gd name="connsiteX72" fmla="*/ 2842152 w 15331111"/>
              <a:gd name="connsiteY72" fmla="*/ 11408673 h 11408673"/>
              <a:gd name="connsiteX73" fmla="*/ 2405805 w 15331111"/>
              <a:gd name="connsiteY73" fmla="*/ 11408673 h 11408673"/>
              <a:gd name="connsiteX74" fmla="*/ 1509525 w 15331111"/>
              <a:gd name="connsiteY74" fmla="*/ 11408673 h 11408673"/>
              <a:gd name="connsiteX75" fmla="*/ 1226489 w 15331111"/>
              <a:gd name="connsiteY75" fmla="*/ 11408673 h 11408673"/>
              <a:gd name="connsiteX76" fmla="*/ 0 w 15331111"/>
              <a:gd name="connsiteY76" fmla="*/ 11408673 h 11408673"/>
              <a:gd name="connsiteX77" fmla="*/ 0 w 15331111"/>
              <a:gd name="connsiteY77" fmla="*/ 11066413 h 11408673"/>
              <a:gd name="connsiteX78" fmla="*/ 0 w 15331111"/>
              <a:gd name="connsiteY78" fmla="*/ 10838239 h 11408673"/>
              <a:gd name="connsiteX79" fmla="*/ 0 w 15331111"/>
              <a:gd name="connsiteY79" fmla="*/ 10039632 h 11408673"/>
              <a:gd name="connsiteX80" fmla="*/ 0 w 15331111"/>
              <a:gd name="connsiteY80" fmla="*/ 9583285 h 11408673"/>
              <a:gd name="connsiteX81" fmla="*/ 0 w 15331111"/>
              <a:gd name="connsiteY81" fmla="*/ 8898765 h 11408673"/>
              <a:gd name="connsiteX82" fmla="*/ 0 w 15331111"/>
              <a:gd name="connsiteY82" fmla="*/ 8670591 h 11408673"/>
              <a:gd name="connsiteX83" fmla="*/ 0 w 15331111"/>
              <a:gd name="connsiteY83" fmla="*/ 7871984 h 11408673"/>
              <a:gd name="connsiteX84" fmla="*/ 0 w 15331111"/>
              <a:gd name="connsiteY84" fmla="*/ 7415637 h 11408673"/>
              <a:gd name="connsiteX85" fmla="*/ 0 w 15331111"/>
              <a:gd name="connsiteY85" fmla="*/ 6845204 h 11408673"/>
              <a:gd name="connsiteX86" fmla="*/ 0 w 15331111"/>
              <a:gd name="connsiteY86" fmla="*/ 6502944 h 11408673"/>
              <a:gd name="connsiteX87" fmla="*/ 0 w 15331111"/>
              <a:gd name="connsiteY87" fmla="*/ 5818423 h 11408673"/>
              <a:gd name="connsiteX88" fmla="*/ 0 w 15331111"/>
              <a:gd name="connsiteY88" fmla="*/ 5019816 h 11408673"/>
              <a:gd name="connsiteX89" fmla="*/ 0 w 15331111"/>
              <a:gd name="connsiteY89" fmla="*/ 4563469 h 11408673"/>
              <a:gd name="connsiteX90" fmla="*/ 0 w 15331111"/>
              <a:gd name="connsiteY90" fmla="*/ 3764862 h 11408673"/>
              <a:gd name="connsiteX91" fmla="*/ 0 w 15331111"/>
              <a:gd name="connsiteY91" fmla="*/ 3194428 h 11408673"/>
              <a:gd name="connsiteX92" fmla="*/ 0 w 15331111"/>
              <a:gd name="connsiteY92" fmla="*/ 2395821 h 11408673"/>
              <a:gd name="connsiteX93" fmla="*/ 0 w 15331111"/>
              <a:gd name="connsiteY93" fmla="*/ 1597214 h 11408673"/>
              <a:gd name="connsiteX94" fmla="*/ 0 w 15331111"/>
              <a:gd name="connsiteY94" fmla="*/ 1254954 h 11408673"/>
              <a:gd name="connsiteX95" fmla="*/ 0 w 15331111"/>
              <a:gd name="connsiteY95" fmla="*/ 798607 h 11408673"/>
              <a:gd name="connsiteX96" fmla="*/ 0 w 15331111"/>
              <a:gd name="connsiteY96" fmla="*/ 0 h 114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331111" h="11408673" extrusionOk="0">
                <a:moveTo>
                  <a:pt x="0" y="0"/>
                </a:moveTo>
                <a:cubicBezTo>
                  <a:pt x="179406" y="-32973"/>
                  <a:pt x="315339" y="42820"/>
                  <a:pt x="436347" y="0"/>
                </a:cubicBezTo>
                <a:cubicBezTo>
                  <a:pt x="557355" y="-42820"/>
                  <a:pt x="512720" y="1922"/>
                  <a:pt x="566072" y="0"/>
                </a:cubicBezTo>
                <a:cubicBezTo>
                  <a:pt x="619424" y="-1922"/>
                  <a:pt x="1236192" y="31037"/>
                  <a:pt x="1462352" y="0"/>
                </a:cubicBezTo>
                <a:cubicBezTo>
                  <a:pt x="1688512" y="-31037"/>
                  <a:pt x="1727295" y="8038"/>
                  <a:pt x="1898699" y="0"/>
                </a:cubicBezTo>
                <a:cubicBezTo>
                  <a:pt x="2070103" y="-8038"/>
                  <a:pt x="2172802" y="37308"/>
                  <a:pt x="2335046" y="0"/>
                </a:cubicBezTo>
                <a:cubicBezTo>
                  <a:pt x="2497290" y="-37308"/>
                  <a:pt x="2842269" y="53753"/>
                  <a:pt x="3231326" y="0"/>
                </a:cubicBezTo>
                <a:cubicBezTo>
                  <a:pt x="3620383" y="-53753"/>
                  <a:pt x="3405956" y="24412"/>
                  <a:pt x="3514362" y="0"/>
                </a:cubicBezTo>
                <a:cubicBezTo>
                  <a:pt x="3622768" y="-24412"/>
                  <a:pt x="4018124" y="64644"/>
                  <a:pt x="4410643" y="0"/>
                </a:cubicBezTo>
                <a:cubicBezTo>
                  <a:pt x="4803162" y="-64644"/>
                  <a:pt x="5018908" y="102959"/>
                  <a:pt x="5306923" y="0"/>
                </a:cubicBezTo>
                <a:cubicBezTo>
                  <a:pt x="5594938" y="-102959"/>
                  <a:pt x="5619724" y="20092"/>
                  <a:pt x="5896581" y="0"/>
                </a:cubicBezTo>
                <a:cubicBezTo>
                  <a:pt x="6173438" y="-20092"/>
                  <a:pt x="6591889" y="55648"/>
                  <a:pt x="6792861" y="0"/>
                </a:cubicBezTo>
                <a:cubicBezTo>
                  <a:pt x="6993833" y="-55648"/>
                  <a:pt x="7136061" y="7899"/>
                  <a:pt x="7229208" y="0"/>
                </a:cubicBezTo>
                <a:cubicBezTo>
                  <a:pt x="7322355" y="-7899"/>
                  <a:pt x="7507954" y="10032"/>
                  <a:pt x="7665556" y="0"/>
                </a:cubicBezTo>
                <a:cubicBezTo>
                  <a:pt x="7823158" y="-10032"/>
                  <a:pt x="8065154" y="4839"/>
                  <a:pt x="8408525" y="0"/>
                </a:cubicBezTo>
                <a:cubicBezTo>
                  <a:pt x="8751896" y="-4839"/>
                  <a:pt x="8671916" y="6943"/>
                  <a:pt x="8844872" y="0"/>
                </a:cubicBezTo>
                <a:cubicBezTo>
                  <a:pt x="9017828" y="-6943"/>
                  <a:pt x="9482509" y="45947"/>
                  <a:pt x="9741152" y="0"/>
                </a:cubicBezTo>
                <a:cubicBezTo>
                  <a:pt x="9999795" y="-45947"/>
                  <a:pt x="10202546" y="101301"/>
                  <a:pt x="10637432" y="0"/>
                </a:cubicBezTo>
                <a:cubicBezTo>
                  <a:pt x="11072318" y="-101301"/>
                  <a:pt x="11053820" y="52852"/>
                  <a:pt x="11227091" y="0"/>
                </a:cubicBezTo>
                <a:cubicBezTo>
                  <a:pt x="11400362" y="-52852"/>
                  <a:pt x="11518372" y="44419"/>
                  <a:pt x="11663438" y="0"/>
                </a:cubicBezTo>
                <a:cubicBezTo>
                  <a:pt x="11808504" y="-44419"/>
                  <a:pt x="11758676" y="7626"/>
                  <a:pt x="11793162" y="0"/>
                </a:cubicBezTo>
                <a:cubicBezTo>
                  <a:pt x="11827648" y="-7626"/>
                  <a:pt x="12003711" y="10614"/>
                  <a:pt x="12076198" y="0"/>
                </a:cubicBezTo>
                <a:cubicBezTo>
                  <a:pt x="12148685" y="-10614"/>
                  <a:pt x="12283024" y="31244"/>
                  <a:pt x="12359234" y="0"/>
                </a:cubicBezTo>
                <a:cubicBezTo>
                  <a:pt x="12435444" y="-31244"/>
                  <a:pt x="12661542" y="3854"/>
                  <a:pt x="12795581" y="0"/>
                </a:cubicBezTo>
                <a:cubicBezTo>
                  <a:pt x="12929620" y="-3854"/>
                  <a:pt x="13452903" y="87995"/>
                  <a:pt x="13691861" y="0"/>
                </a:cubicBezTo>
                <a:cubicBezTo>
                  <a:pt x="13930819" y="-87995"/>
                  <a:pt x="14127098" y="53255"/>
                  <a:pt x="14281520" y="0"/>
                </a:cubicBezTo>
                <a:cubicBezTo>
                  <a:pt x="14435942" y="-53255"/>
                  <a:pt x="14556319" y="43402"/>
                  <a:pt x="14717867" y="0"/>
                </a:cubicBezTo>
                <a:cubicBezTo>
                  <a:pt x="14879415" y="-43402"/>
                  <a:pt x="15179589" y="8194"/>
                  <a:pt x="15331111" y="0"/>
                </a:cubicBezTo>
                <a:cubicBezTo>
                  <a:pt x="15355382" y="85397"/>
                  <a:pt x="15323719" y="145657"/>
                  <a:pt x="15331111" y="228173"/>
                </a:cubicBezTo>
                <a:cubicBezTo>
                  <a:pt x="15338503" y="310689"/>
                  <a:pt x="15261411" y="580440"/>
                  <a:pt x="15331111" y="912694"/>
                </a:cubicBezTo>
                <a:cubicBezTo>
                  <a:pt x="15400811" y="1244948"/>
                  <a:pt x="15311030" y="1052747"/>
                  <a:pt x="15331111" y="1140867"/>
                </a:cubicBezTo>
                <a:cubicBezTo>
                  <a:pt x="15351192" y="1228987"/>
                  <a:pt x="15315305" y="1483603"/>
                  <a:pt x="15331111" y="1597214"/>
                </a:cubicBezTo>
                <a:cubicBezTo>
                  <a:pt x="15346917" y="1710825"/>
                  <a:pt x="15254656" y="2135297"/>
                  <a:pt x="15331111" y="2395821"/>
                </a:cubicBezTo>
                <a:cubicBezTo>
                  <a:pt x="15407566" y="2656345"/>
                  <a:pt x="15318507" y="2795914"/>
                  <a:pt x="15331111" y="2966255"/>
                </a:cubicBezTo>
                <a:cubicBezTo>
                  <a:pt x="15343715" y="3136596"/>
                  <a:pt x="15324941" y="3327915"/>
                  <a:pt x="15331111" y="3650775"/>
                </a:cubicBezTo>
                <a:cubicBezTo>
                  <a:pt x="15337281" y="3973635"/>
                  <a:pt x="15328891" y="3920747"/>
                  <a:pt x="15331111" y="4107122"/>
                </a:cubicBezTo>
                <a:cubicBezTo>
                  <a:pt x="15333331" y="4293497"/>
                  <a:pt x="15317111" y="4443479"/>
                  <a:pt x="15331111" y="4677556"/>
                </a:cubicBezTo>
                <a:cubicBezTo>
                  <a:pt x="15345111" y="4911633"/>
                  <a:pt x="15293510" y="5101122"/>
                  <a:pt x="15331111" y="5476163"/>
                </a:cubicBezTo>
                <a:cubicBezTo>
                  <a:pt x="15368712" y="5851204"/>
                  <a:pt x="15290326" y="5720231"/>
                  <a:pt x="15331111" y="5818423"/>
                </a:cubicBezTo>
                <a:cubicBezTo>
                  <a:pt x="15371896" y="5916615"/>
                  <a:pt x="15290541" y="6253310"/>
                  <a:pt x="15331111" y="6502944"/>
                </a:cubicBezTo>
                <a:cubicBezTo>
                  <a:pt x="15371681" y="6752578"/>
                  <a:pt x="15293532" y="6775338"/>
                  <a:pt x="15331111" y="6845204"/>
                </a:cubicBezTo>
                <a:cubicBezTo>
                  <a:pt x="15368690" y="6915070"/>
                  <a:pt x="15295153" y="7133552"/>
                  <a:pt x="15331111" y="7415637"/>
                </a:cubicBezTo>
                <a:cubicBezTo>
                  <a:pt x="15367069" y="7697722"/>
                  <a:pt x="15251843" y="7918562"/>
                  <a:pt x="15331111" y="8100158"/>
                </a:cubicBezTo>
                <a:cubicBezTo>
                  <a:pt x="15410379" y="8281754"/>
                  <a:pt x="15325012" y="8265939"/>
                  <a:pt x="15331111" y="8328331"/>
                </a:cubicBezTo>
                <a:cubicBezTo>
                  <a:pt x="15337210" y="8390723"/>
                  <a:pt x="15322076" y="8458171"/>
                  <a:pt x="15331111" y="8556505"/>
                </a:cubicBezTo>
                <a:cubicBezTo>
                  <a:pt x="15340146" y="8654839"/>
                  <a:pt x="15291204" y="9014361"/>
                  <a:pt x="15331111" y="9355112"/>
                </a:cubicBezTo>
                <a:cubicBezTo>
                  <a:pt x="15371018" y="9695863"/>
                  <a:pt x="15290344" y="9672405"/>
                  <a:pt x="15331111" y="9925546"/>
                </a:cubicBezTo>
                <a:cubicBezTo>
                  <a:pt x="15371878" y="10178687"/>
                  <a:pt x="15304085" y="10065020"/>
                  <a:pt x="15331111" y="10153719"/>
                </a:cubicBezTo>
                <a:cubicBezTo>
                  <a:pt x="15358137" y="10242418"/>
                  <a:pt x="15308274" y="10562643"/>
                  <a:pt x="15331111" y="10724153"/>
                </a:cubicBezTo>
                <a:cubicBezTo>
                  <a:pt x="15353948" y="10885663"/>
                  <a:pt x="15274967" y="11224792"/>
                  <a:pt x="15331111" y="11408673"/>
                </a:cubicBezTo>
                <a:cubicBezTo>
                  <a:pt x="15115501" y="11418932"/>
                  <a:pt x="15068577" y="11391649"/>
                  <a:pt x="14894764" y="11408673"/>
                </a:cubicBezTo>
                <a:cubicBezTo>
                  <a:pt x="14720951" y="11425697"/>
                  <a:pt x="14424909" y="11399643"/>
                  <a:pt x="14305106" y="11408673"/>
                </a:cubicBezTo>
                <a:cubicBezTo>
                  <a:pt x="14185303" y="11417703"/>
                  <a:pt x="14239428" y="11408662"/>
                  <a:pt x="14175381" y="11408673"/>
                </a:cubicBezTo>
                <a:cubicBezTo>
                  <a:pt x="14111335" y="11408684"/>
                  <a:pt x="13588323" y="11360998"/>
                  <a:pt x="13279101" y="11408673"/>
                </a:cubicBezTo>
                <a:cubicBezTo>
                  <a:pt x="12969879" y="11456348"/>
                  <a:pt x="12844853" y="11380314"/>
                  <a:pt x="12689443" y="11408673"/>
                </a:cubicBezTo>
                <a:cubicBezTo>
                  <a:pt x="12534033" y="11437032"/>
                  <a:pt x="12226280" y="11336280"/>
                  <a:pt x="11793162" y="11408673"/>
                </a:cubicBezTo>
                <a:cubicBezTo>
                  <a:pt x="11360044" y="11481066"/>
                  <a:pt x="11544891" y="11360738"/>
                  <a:pt x="11356815" y="11408673"/>
                </a:cubicBezTo>
                <a:cubicBezTo>
                  <a:pt x="11168739" y="11456608"/>
                  <a:pt x="11150596" y="11383709"/>
                  <a:pt x="11073779" y="11408673"/>
                </a:cubicBezTo>
                <a:cubicBezTo>
                  <a:pt x="10996962" y="11433637"/>
                  <a:pt x="10604007" y="11394525"/>
                  <a:pt x="10484121" y="11408673"/>
                </a:cubicBezTo>
                <a:cubicBezTo>
                  <a:pt x="10364235" y="11422821"/>
                  <a:pt x="10015882" y="11332130"/>
                  <a:pt x="9741152" y="11408673"/>
                </a:cubicBezTo>
                <a:cubicBezTo>
                  <a:pt x="9466422" y="11485216"/>
                  <a:pt x="9133742" y="11335669"/>
                  <a:pt x="8844872" y="11408673"/>
                </a:cubicBezTo>
                <a:cubicBezTo>
                  <a:pt x="8556002" y="11481677"/>
                  <a:pt x="8353109" y="11402442"/>
                  <a:pt x="8101903" y="11408673"/>
                </a:cubicBezTo>
                <a:cubicBezTo>
                  <a:pt x="7850697" y="11414904"/>
                  <a:pt x="7438994" y="11378804"/>
                  <a:pt x="7205622" y="11408673"/>
                </a:cubicBezTo>
                <a:cubicBezTo>
                  <a:pt x="6972250" y="11438542"/>
                  <a:pt x="6743499" y="11369005"/>
                  <a:pt x="6462653" y="11408673"/>
                </a:cubicBezTo>
                <a:cubicBezTo>
                  <a:pt x="6181807" y="11448341"/>
                  <a:pt x="6268395" y="11378531"/>
                  <a:pt x="6179617" y="11408673"/>
                </a:cubicBezTo>
                <a:cubicBezTo>
                  <a:pt x="6090839" y="11438815"/>
                  <a:pt x="5630516" y="11377046"/>
                  <a:pt x="5436648" y="11408673"/>
                </a:cubicBezTo>
                <a:cubicBezTo>
                  <a:pt x="5242780" y="11440300"/>
                  <a:pt x="5175351" y="11361335"/>
                  <a:pt x="5000301" y="11408673"/>
                </a:cubicBezTo>
                <a:cubicBezTo>
                  <a:pt x="4825251" y="11456011"/>
                  <a:pt x="4781149" y="11398058"/>
                  <a:pt x="4717265" y="11408673"/>
                </a:cubicBezTo>
                <a:cubicBezTo>
                  <a:pt x="4653381" y="11419288"/>
                  <a:pt x="4622495" y="11399487"/>
                  <a:pt x="4587540" y="11408673"/>
                </a:cubicBezTo>
                <a:cubicBezTo>
                  <a:pt x="4552585" y="11417859"/>
                  <a:pt x="4441787" y="11397326"/>
                  <a:pt x="4304504" y="11408673"/>
                </a:cubicBezTo>
                <a:cubicBezTo>
                  <a:pt x="4167221" y="11420020"/>
                  <a:pt x="4091355" y="11390249"/>
                  <a:pt x="4021468" y="11408673"/>
                </a:cubicBezTo>
                <a:cubicBezTo>
                  <a:pt x="3951581" y="11427097"/>
                  <a:pt x="3681017" y="11346268"/>
                  <a:pt x="3431810" y="11408673"/>
                </a:cubicBezTo>
                <a:cubicBezTo>
                  <a:pt x="3182603" y="11471078"/>
                  <a:pt x="3077128" y="11404873"/>
                  <a:pt x="2842152" y="11408673"/>
                </a:cubicBezTo>
                <a:cubicBezTo>
                  <a:pt x="2607176" y="11412473"/>
                  <a:pt x="2561734" y="11400469"/>
                  <a:pt x="2405805" y="11408673"/>
                </a:cubicBezTo>
                <a:cubicBezTo>
                  <a:pt x="2249876" y="11416877"/>
                  <a:pt x="1922720" y="11369254"/>
                  <a:pt x="1509525" y="11408673"/>
                </a:cubicBezTo>
                <a:cubicBezTo>
                  <a:pt x="1096330" y="11448092"/>
                  <a:pt x="1357094" y="11376376"/>
                  <a:pt x="1226489" y="11408673"/>
                </a:cubicBezTo>
                <a:cubicBezTo>
                  <a:pt x="1095884" y="11440970"/>
                  <a:pt x="597104" y="11314107"/>
                  <a:pt x="0" y="11408673"/>
                </a:cubicBezTo>
                <a:cubicBezTo>
                  <a:pt x="-24165" y="11329884"/>
                  <a:pt x="12115" y="11195583"/>
                  <a:pt x="0" y="11066413"/>
                </a:cubicBezTo>
                <a:cubicBezTo>
                  <a:pt x="-12115" y="10937243"/>
                  <a:pt x="16158" y="10938614"/>
                  <a:pt x="0" y="10838239"/>
                </a:cubicBezTo>
                <a:cubicBezTo>
                  <a:pt x="-16158" y="10737864"/>
                  <a:pt x="65262" y="10328807"/>
                  <a:pt x="0" y="10039632"/>
                </a:cubicBezTo>
                <a:cubicBezTo>
                  <a:pt x="-65262" y="9750457"/>
                  <a:pt x="41506" y="9687137"/>
                  <a:pt x="0" y="9583285"/>
                </a:cubicBezTo>
                <a:cubicBezTo>
                  <a:pt x="-41506" y="9479433"/>
                  <a:pt x="41954" y="9240739"/>
                  <a:pt x="0" y="8898765"/>
                </a:cubicBezTo>
                <a:cubicBezTo>
                  <a:pt x="-41954" y="8556791"/>
                  <a:pt x="8492" y="8776409"/>
                  <a:pt x="0" y="8670591"/>
                </a:cubicBezTo>
                <a:cubicBezTo>
                  <a:pt x="-8492" y="8564773"/>
                  <a:pt x="78596" y="8125441"/>
                  <a:pt x="0" y="7871984"/>
                </a:cubicBezTo>
                <a:cubicBezTo>
                  <a:pt x="-78596" y="7618527"/>
                  <a:pt x="52459" y="7523375"/>
                  <a:pt x="0" y="7415637"/>
                </a:cubicBezTo>
                <a:cubicBezTo>
                  <a:pt x="-52459" y="7307899"/>
                  <a:pt x="47131" y="7127213"/>
                  <a:pt x="0" y="6845204"/>
                </a:cubicBezTo>
                <a:cubicBezTo>
                  <a:pt x="-47131" y="6563195"/>
                  <a:pt x="2059" y="6593720"/>
                  <a:pt x="0" y="6502944"/>
                </a:cubicBezTo>
                <a:cubicBezTo>
                  <a:pt x="-2059" y="6412168"/>
                  <a:pt x="14993" y="6132284"/>
                  <a:pt x="0" y="5818423"/>
                </a:cubicBezTo>
                <a:cubicBezTo>
                  <a:pt x="-14993" y="5504562"/>
                  <a:pt x="54821" y="5323914"/>
                  <a:pt x="0" y="5019816"/>
                </a:cubicBezTo>
                <a:cubicBezTo>
                  <a:pt x="-54821" y="4715718"/>
                  <a:pt x="54455" y="4732302"/>
                  <a:pt x="0" y="4563469"/>
                </a:cubicBezTo>
                <a:cubicBezTo>
                  <a:pt x="-54455" y="4394636"/>
                  <a:pt x="89470" y="3994262"/>
                  <a:pt x="0" y="3764862"/>
                </a:cubicBezTo>
                <a:cubicBezTo>
                  <a:pt x="-89470" y="3535462"/>
                  <a:pt x="57755" y="3392360"/>
                  <a:pt x="0" y="3194428"/>
                </a:cubicBezTo>
                <a:cubicBezTo>
                  <a:pt x="-57755" y="2996496"/>
                  <a:pt x="15575" y="2610901"/>
                  <a:pt x="0" y="2395821"/>
                </a:cubicBezTo>
                <a:cubicBezTo>
                  <a:pt x="-15575" y="2180741"/>
                  <a:pt x="86160" y="1983265"/>
                  <a:pt x="0" y="1597214"/>
                </a:cubicBezTo>
                <a:cubicBezTo>
                  <a:pt x="-86160" y="1211163"/>
                  <a:pt x="18470" y="1424412"/>
                  <a:pt x="0" y="1254954"/>
                </a:cubicBezTo>
                <a:cubicBezTo>
                  <a:pt x="-18470" y="1085496"/>
                  <a:pt x="39807" y="920695"/>
                  <a:pt x="0" y="798607"/>
                </a:cubicBezTo>
                <a:cubicBezTo>
                  <a:pt x="-39807" y="676519"/>
                  <a:pt x="79133" y="185336"/>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110" name="Google Shape;84;p1">
            <a:extLst>
              <a:ext uri="{FF2B5EF4-FFF2-40B4-BE49-F238E27FC236}">
                <a16:creationId xmlns:a16="http://schemas.microsoft.com/office/drawing/2014/main" id="{240F2E97-B3B6-83C1-E791-EC3E86A45952}"/>
              </a:ext>
            </a:extLst>
          </p:cNvPr>
          <p:cNvSpPr txBox="1"/>
          <p:nvPr/>
        </p:nvSpPr>
        <p:spPr>
          <a:xfrm>
            <a:off x="14173990" y="19156202"/>
            <a:ext cx="15574361" cy="13395955"/>
          </a:xfrm>
          <a:custGeom>
            <a:avLst/>
            <a:gdLst>
              <a:gd name="connsiteX0" fmla="*/ 0 w 15574361"/>
              <a:gd name="connsiteY0" fmla="*/ 0 h 13395955"/>
              <a:gd name="connsiteX1" fmla="*/ 443270 w 15574361"/>
              <a:gd name="connsiteY1" fmla="*/ 0 h 13395955"/>
              <a:gd name="connsiteX2" fmla="*/ 575053 w 15574361"/>
              <a:gd name="connsiteY2" fmla="*/ 0 h 13395955"/>
              <a:gd name="connsiteX3" fmla="*/ 1485554 w 15574361"/>
              <a:gd name="connsiteY3" fmla="*/ 0 h 13395955"/>
              <a:gd name="connsiteX4" fmla="*/ 1928825 w 15574361"/>
              <a:gd name="connsiteY4" fmla="*/ 0 h 13395955"/>
              <a:gd name="connsiteX5" fmla="*/ 2372095 w 15574361"/>
              <a:gd name="connsiteY5" fmla="*/ 0 h 13395955"/>
              <a:gd name="connsiteX6" fmla="*/ 3282596 w 15574361"/>
              <a:gd name="connsiteY6" fmla="*/ 0 h 13395955"/>
              <a:gd name="connsiteX7" fmla="*/ 3570123 w 15574361"/>
              <a:gd name="connsiteY7" fmla="*/ 0 h 13395955"/>
              <a:gd name="connsiteX8" fmla="*/ 4480624 w 15574361"/>
              <a:gd name="connsiteY8" fmla="*/ 0 h 13395955"/>
              <a:gd name="connsiteX9" fmla="*/ 5391125 w 15574361"/>
              <a:gd name="connsiteY9" fmla="*/ 0 h 13395955"/>
              <a:gd name="connsiteX10" fmla="*/ 5990139 w 15574361"/>
              <a:gd name="connsiteY10" fmla="*/ 0 h 13395955"/>
              <a:gd name="connsiteX11" fmla="*/ 6900640 w 15574361"/>
              <a:gd name="connsiteY11" fmla="*/ 0 h 13395955"/>
              <a:gd name="connsiteX12" fmla="*/ 7343910 w 15574361"/>
              <a:gd name="connsiteY12" fmla="*/ 0 h 13395955"/>
              <a:gd name="connsiteX13" fmla="*/ 7787181 w 15574361"/>
              <a:gd name="connsiteY13" fmla="*/ 0 h 13395955"/>
              <a:gd name="connsiteX14" fmla="*/ 8541938 w 15574361"/>
              <a:gd name="connsiteY14" fmla="*/ 0 h 13395955"/>
              <a:gd name="connsiteX15" fmla="*/ 8985208 w 15574361"/>
              <a:gd name="connsiteY15" fmla="*/ 0 h 13395955"/>
              <a:gd name="connsiteX16" fmla="*/ 9895709 w 15574361"/>
              <a:gd name="connsiteY16" fmla="*/ 0 h 13395955"/>
              <a:gd name="connsiteX17" fmla="*/ 10806210 w 15574361"/>
              <a:gd name="connsiteY17" fmla="*/ 0 h 13395955"/>
              <a:gd name="connsiteX18" fmla="*/ 11405224 w 15574361"/>
              <a:gd name="connsiteY18" fmla="*/ 0 h 13395955"/>
              <a:gd name="connsiteX19" fmla="*/ 11848495 w 15574361"/>
              <a:gd name="connsiteY19" fmla="*/ 0 h 13395955"/>
              <a:gd name="connsiteX20" fmla="*/ 11980278 w 15574361"/>
              <a:gd name="connsiteY20" fmla="*/ 0 h 13395955"/>
              <a:gd name="connsiteX21" fmla="*/ 12267804 w 15574361"/>
              <a:gd name="connsiteY21" fmla="*/ 0 h 13395955"/>
              <a:gd name="connsiteX22" fmla="*/ 12555331 w 15574361"/>
              <a:gd name="connsiteY22" fmla="*/ 0 h 13395955"/>
              <a:gd name="connsiteX23" fmla="*/ 12998601 w 15574361"/>
              <a:gd name="connsiteY23" fmla="*/ 0 h 13395955"/>
              <a:gd name="connsiteX24" fmla="*/ 13909102 w 15574361"/>
              <a:gd name="connsiteY24" fmla="*/ 0 h 13395955"/>
              <a:gd name="connsiteX25" fmla="*/ 14508116 w 15574361"/>
              <a:gd name="connsiteY25" fmla="*/ 0 h 13395955"/>
              <a:gd name="connsiteX26" fmla="*/ 14951387 w 15574361"/>
              <a:gd name="connsiteY26" fmla="*/ 0 h 13395955"/>
              <a:gd name="connsiteX27" fmla="*/ 15574361 w 15574361"/>
              <a:gd name="connsiteY27" fmla="*/ 0 h 13395955"/>
              <a:gd name="connsiteX28" fmla="*/ 15574361 w 15574361"/>
              <a:gd name="connsiteY28" fmla="*/ 180554 h 13395955"/>
              <a:gd name="connsiteX29" fmla="*/ 15574361 w 15574361"/>
              <a:gd name="connsiteY29" fmla="*/ 896947 h 13395955"/>
              <a:gd name="connsiteX30" fmla="*/ 15574361 w 15574361"/>
              <a:gd name="connsiteY30" fmla="*/ 1077501 h 13395955"/>
              <a:gd name="connsiteX31" fmla="*/ 15574361 w 15574361"/>
              <a:gd name="connsiteY31" fmla="*/ 1525974 h 13395955"/>
              <a:gd name="connsiteX32" fmla="*/ 15574361 w 15574361"/>
              <a:gd name="connsiteY32" fmla="*/ 2376326 h 13395955"/>
              <a:gd name="connsiteX33" fmla="*/ 15574361 w 15574361"/>
              <a:gd name="connsiteY33" fmla="*/ 2958759 h 13395955"/>
              <a:gd name="connsiteX34" fmla="*/ 15574361 w 15574361"/>
              <a:gd name="connsiteY34" fmla="*/ 3675151 h 13395955"/>
              <a:gd name="connsiteX35" fmla="*/ 15574361 w 15574361"/>
              <a:gd name="connsiteY35" fmla="*/ 4123624 h 13395955"/>
              <a:gd name="connsiteX36" fmla="*/ 15574361 w 15574361"/>
              <a:gd name="connsiteY36" fmla="*/ 4706057 h 13395955"/>
              <a:gd name="connsiteX37" fmla="*/ 15574361 w 15574361"/>
              <a:gd name="connsiteY37" fmla="*/ 5556409 h 13395955"/>
              <a:gd name="connsiteX38" fmla="*/ 15574361 w 15574361"/>
              <a:gd name="connsiteY38" fmla="*/ 5870923 h 13395955"/>
              <a:gd name="connsiteX39" fmla="*/ 15574361 w 15574361"/>
              <a:gd name="connsiteY39" fmla="*/ 6587315 h 13395955"/>
              <a:gd name="connsiteX40" fmla="*/ 15574361 w 15574361"/>
              <a:gd name="connsiteY40" fmla="*/ 6901829 h 13395955"/>
              <a:gd name="connsiteX41" fmla="*/ 15574361 w 15574361"/>
              <a:gd name="connsiteY41" fmla="*/ 7484262 h 13395955"/>
              <a:gd name="connsiteX42" fmla="*/ 15574361 w 15574361"/>
              <a:gd name="connsiteY42" fmla="*/ 8200654 h 13395955"/>
              <a:gd name="connsiteX43" fmla="*/ 15574361 w 15574361"/>
              <a:gd name="connsiteY43" fmla="*/ 8381208 h 13395955"/>
              <a:gd name="connsiteX44" fmla="*/ 15574361 w 15574361"/>
              <a:gd name="connsiteY44" fmla="*/ 8561763 h 13395955"/>
              <a:gd name="connsiteX45" fmla="*/ 15574361 w 15574361"/>
              <a:gd name="connsiteY45" fmla="*/ 9412114 h 13395955"/>
              <a:gd name="connsiteX46" fmla="*/ 15574361 w 15574361"/>
              <a:gd name="connsiteY46" fmla="*/ 9994547 h 13395955"/>
              <a:gd name="connsiteX47" fmla="*/ 15574361 w 15574361"/>
              <a:gd name="connsiteY47" fmla="*/ 10175101 h 13395955"/>
              <a:gd name="connsiteX48" fmla="*/ 15574361 w 15574361"/>
              <a:gd name="connsiteY48" fmla="*/ 10757534 h 13395955"/>
              <a:gd name="connsiteX49" fmla="*/ 15574361 w 15574361"/>
              <a:gd name="connsiteY49" fmla="*/ 11607886 h 13395955"/>
              <a:gd name="connsiteX50" fmla="*/ 15574361 w 15574361"/>
              <a:gd name="connsiteY50" fmla="*/ 12056359 h 13395955"/>
              <a:gd name="connsiteX51" fmla="*/ 15574361 w 15574361"/>
              <a:gd name="connsiteY51" fmla="*/ 12504833 h 13395955"/>
              <a:gd name="connsiteX52" fmla="*/ 15574361 w 15574361"/>
              <a:gd name="connsiteY52" fmla="*/ 13395955 h 13395955"/>
              <a:gd name="connsiteX53" fmla="*/ 14819604 w 15574361"/>
              <a:gd name="connsiteY53" fmla="*/ 13395955 h 13395955"/>
              <a:gd name="connsiteX54" fmla="*/ 14220590 w 15574361"/>
              <a:gd name="connsiteY54" fmla="*/ 13395955 h 13395955"/>
              <a:gd name="connsiteX55" fmla="*/ 13310089 w 15574361"/>
              <a:gd name="connsiteY55" fmla="*/ 13395955 h 13395955"/>
              <a:gd name="connsiteX56" fmla="*/ 12866818 w 15574361"/>
              <a:gd name="connsiteY56" fmla="*/ 13395955 h 13395955"/>
              <a:gd name="connsiteX57" fmla="*/ 12579292 w 15574361"/>
              <a:gd name="connsiteY57" fmla="*/ 13395955 h 13395955"/>
              <a:gd name="connsiteX58" fmla="*/ 11980278 w 15574361"/>
              <a:gd name="connsiteY58" fmla="*/ 13395955 h 13395955"/>
              <a:gd name="connsiteX59" fmla="*/ 11225520 w 15574361"/>
              <a:gd name="connsiteY59" fmla="*/ 13395955 h 13395955"/>
              <a:gd name="connsiteX60" fmla="*/ 10315019 w 15574361"/>
              <a:gd name="connsiteY60" fmla="*/ 13395955 h 13395955"/>
              <a:gd name="connsiteX61" fmla="*/ 9560262 w 15574361"/>
              <a:gd name="connsiteY61" fmla="*/ 13395955 h 13395955"/>
              <a:gd name="connsiteX62" fmla="*/ 8649760 w 15574361"/>
              <a:gd name="connsiteY62" fmla="*/ 13395955 h 13395955"/>
              <a:gd name="connsiteX63" fmla="*/ 7895003 w 15574361"/>
              <a:gd name="connsiteY63" fmla="*/ 13395955 h 13395955"/>
              <a:gd name="connsiteX64" fmla="*/ 7607476 w 15574361"/>
              <a:gd name="connsiteY64" fmla="*/ 13395955 h 13395955"/>
              <a:gd name="connsiteX65" fmla="*/ 6852719 w 15574361"/>
              <a:gd name="connsiteY65" fmla="*/ 13395955 h 13395955"/>
              <a:gd name="connsiteX66" fmla="*/ 6409449 w 15574361"/>
              <a:gd name="connsiteY66" fmla="*/ 13395955 h 13395955"/>
              <a:gd name="connsiteX67" fmla="*/ 6121922 w 15574361"/>
              <a:gd name="connsiteY67" fmla="*/ 13395955 h 13395955"/>
              <a:gd name="connsiteX68" fmla="*/ 5990139 w 15574361"/>
              <a:gd name="connsiteY68" fmla="*/ 13395955 h 13395955"/>
              <a:gd name="connsiteX69" fmla="*/ 5702612 w 15574361"/>
              <a:gd name="connsiteY69" fmla="*/ 13395955 h 13395955"/>
              <a:gd name="connsiteX70" fmla="*/ 5415086 w 15574361"/>
              <a:gd name="connsiteY70" fmla="*/ 13395955 h 13395955"/>
              <a:gd name="connsiteX71" fmla="*/ 4816072 w 15574361"/>
              <a:gd name="connsiteY71" fmla="*/ 13395955 h 13395955"/>
              <a:gd name="connsiteX72" fmla="*/ 4217058 w 15574361"/>
              <a:gd name="connsiteY72" fmla="*/ 13395955 h 13395955"/>
              <a:gd name="connsiteX73" fmla="*/ 3773787 w 15574361"/>
              <a:gd name="connsiteY73" fmla="*/ 13395955 h 13395955"/>
              <a:gd name="connsiteX74" fmla="*/ 2863286 w 15574361"/>
              <a:gd name="connsiteY74" fmla="*/ 13395955 h 13395955"/>
              <a:gd name="connsiteX75" fmla="*/ 2575760 w 15574361"/>
              <a:gd name="connsiteY75" fmla="*/ 13395955 h 13395955"/>
              <a:gd name="connsiteX76" fmla="*/ 1665259 w 15574361"/>
              <a:gd name="connsiteY76" fmla="*/ 13395955 h 13395955"/>
              <a:gd name="connsiteX77" fmla="*/ 1377732 w 15574361"/>
              <a:gd name="connsiteY77" fmla="*/ 13395955 h 13395955"/>
              <a:gd name="connsiteX78" fmla="*/ 622974 w 15574361"/>
              <a:gd name="connsiteY78" fmla="*/ 13395955 h 13395955"/>
              <a:gd name="connsiteX79" fmla="*/ 0 w 15574361"/>
              <a:gd name="connsiteY79" fmla="*/ 13395955 h 13395955"/>
              <a:gd name="connsiteX80" fmla="*/ 0 w 15574361"/>
              <a:gd name="connsiteY80" fmla="*/ 13215401 h 13395955"/>
              <a:gd name="connsiteX81" fmla="*/ 0 w 15574361"/>
              <a:gd name="connsiteY81" fmla="*/ 12499008 h 13395955"/>
              <a:gd name="connsiteX82" fmla="*/ 0 w 15574361"/>
              <a:gd name="connsiteY82" fmla="*/ 12318454 h 13395955"/>
              <a:gd name="connsiteX83" fmla="*/ 0 w 15574361"/>
              <a:gd name="connsiteY83" fmla="*/ 11468102 h 13395955"/>
              <a:gd name="connsiteX84" fmla="*/ 0 w 15574361"/>
              <a:gd name="connsiteY84" fmla="*/ 11019629 h 13395955"/>
              <a:gd name="connsiteX85" fmla="*/ 0 w 15574361"/>
              <a:gd name="connsiteY85" fmla="*/ 10437196 h 13395955"/>
              <a:gd name="connsiteX86" fmla="*/ 0 w 15574361"/>
              <a:gd name="connsiteY86" fmla="*/ 10122683 h 13395955"/>
              <a:gd name="connsiteX87" fmla="*/ 0 w 15574361"/>
              <a:gd name="connsiteY87" fmla="*/ 9406290 h 13395955"/>
              <a:gd name="connsiteX88" fmla="*/ 0 w 15574361"/>
              <a:gd name="connsiteY88" fmla="*/ 8555938 h 13395955"/>
              <a:gd name="connsiteX89" fmla="*/ 0 w 15574361"/>
              <a:gd name="connsiteY89" fmla="*/ 8107465 h 13395955"/>
              <a:gd name="connsiteX90" fmla="*/ 0 w 15574361"/>
              <a:gd name="connsiteY90" fmla="*/ 7257113 h 13395955"/>
              <a:gd name="connsiteX91" fmla="*/ 0 w 15574361"/>
              <a:gd name="connsiteY91" fmla="*/ 6674680 h 13395955"/>
              <a:gd name="connsiteX92" fmla="*/ 0 w 15574361"/>
              <a:gd name="connsiteY92" fmla="*/ 5824328 h 13395955"/>
              <a:gd name="connsiteX93" fmla="*/ 0 w 15574361"/>
              <a:gd name="connsiteY93" fmla="*/ 4973976 h 13395955"/>
              <a:gd name="connsiteX94" fmla="*/ 0 w 15574361"/>
              <a:gd name="connsiteY94" fmla="*/ 4659463 h 13395955"/>
              <a:gd name="connsiteX95" fmla="*/ 0 w 15574361"/>
              <a:gd name="connsiteY95" fmla="*/ 4210989 h 13395955"/>
              <a:gd name="connsiteX96" fmla="*/ 0 w 15574361"/>
              <a:gd name="connsiteY96" fmla="*/ 3628557 h 13395955"/>
              <a:gd name="connsiteX97" fmla="*/ 0 w 15574361"/>
              <a:gd name="connsiteY97" fmla="*/ 3046124 h 13395955"/>
              <a:gd name="connsiteX98" fmla="*/ 0 w 15574361"/>
              <a:gd name="connsiteY98" fmla="*/ 2329731 h 13395955"/>
              <a:gd name="connsiteX99" fmla="*/ 0 w 15574361"/>
              <a:gd name="connsiteY99" fmla="*/ 2015218 h 13395955"/>
              <a:gd name="connsiteX100" fmla="*/ 0 w 15574361"/>
              <a:gd name="connsiteY100" fmla="*/ 1700704 h 13395955"/>
              <a:gd name="connsiteX101" fmla="*/ 0 w 15574361"/>
              <a:gd name="connsiteY101" fmla="*/ 850352 h 13395955"/>
              <a:gd name="connsiteX102" fmla="*/ 0 w 15574361"/>
              <a:gd name="connsiteY102" fmla="*/ 0 h 1339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574361" h="13395955" extrusionOk="0">
                <a:moveTo>
                  <a:pt x="0" y="0"/>
                </a:moveTo>
                <a:cubicBezTo>
                  <a:pt x="200175" y="-39110"/>
                  <a:pt x="309689" y="19341"/>
                  <a:pt x="443270" y="0"/>
                </a:cubicBezTo>
                <a:cubicBezTo>
                  <a:pt x="576851" y="-19341"/>
                  <a:pt x="546241" y="12690"/>
                  <a:pt x="575053" y="0"/>
                </a:cubicBezTo>
                <a:cubicBezTo>
                  <a:pt x="603865" y="-12690"/>
                  <a:pt x="1278970" y="29972"/>
                  <a:pt x="1485554" y="0"/>
                </a:cubicBezTo>
                <a:cubicBezTo>
                  <a:pt x="1692138" y="-29972"/>
                  <a:pt x="1713280" y="51309"/>
                  <a:pt x="1928825" y="0"/>
                </a:cubicBezTo>
                <a:cubicBezTo>
                  <a:pt x="2144370" y="-51309"/>
                  <a:pt x="2226220" y="12048"/>
                  <a:pt x="2372095" y="0"/>
                </a:cubicBezTo>
                <a:cubicBezTo>
                  <a:pt x="2517970" y="-12048"/>
                  <a:pt x="3073678" y="39536"/>
                  <a:pt x="3282596" y="0"/>
                </a:cubicBezTo>
                <a:cubicBezTo>
                  <a:pt x="3491514" y="-39536"/>
                  <a:pt x="3431062" y="23628"/>
                  <a:pt x="3570123" y="0"/>
                </a:cubicBezTo>
                <a:cubicBezTo>
                  <a:pt x="3709184" y="-23628"/>
                  <a:pt x="4183054" y="20530"/>
                  <a:pt x="4480624" y="0"/>
                </a:cubicBezTo>
                <a:cubicBezTo>
                  <a:pt x="4778194" y="-20530"/>
                  <a:pt x="4984759" y="43209"/>
                  <a:pt x="5391125" y="0"/>
                </a:cubicBezTo>
                <a:cubicBezTo>
                  <a:pt x="5797491" y="-43209"/>
                  <a:pt x="5830802" y="50896"/>
                  <a:pt x="5990139" y="0"/>
                </a:cubicBezTo>
                <a:cubicBezTo>
                  <a:pt x="6149476" y="-50896"/>
                  <a:pt x="6644670" y="18426"/>
                  <a:pt x="6900640" y="0"/>
                </a:cubicBezTo>
                <a:cubicBezTo>
                  <a:pt x="7156610" y="-18426"/>
                  <a:pt x="7210972" y="1091"/>
                  <a:pt x="7343910" y="0"/>
                </a:cubicBezTo>
                <a:cubicBezTo>
                  <a:pt x="7476848" y="-1091"/>
                  <a:pt x="7690964" y="51025"/>
                  <a:pt x="7787181" y="0"/>
                </a:cubicBezTo>
                <a:cubicBezTo>
                  <a:pt x="7883398" y="-51025"/>
                  <a:pt x="8320899" y="66566"/>
                  <a:pt x="8541938" y="0"/>
                </a:cubicBezTo>
                <a:cubicBezTo>
                  <a:pt x="8762977" y="-66566"/>
                  <a:pt x="8783054" y="33343"/>
                  <a:pt x="8985208" y="0"/>
                </a:cubicBezTo>
                <a:cubicBezTo>
                  <a:pt x="9187362" y="-33343"/>
                  <a:pt x="9464608" y="100134"/>
                  <a:pt x="9895709" y="0"/>
                </a:cubicBezTo>
                <a:cubicBezTo>
                  <a:pt x="10326810" y="-100134"/>
                  <a:pt x="10428547" y="98751"/>
                  <a:pt x="10806210" y="0"/>
                </a:cubicBezTo>
                <a:cubicBezTo>
                  <a:pt x="11183873" y="-98751"/>
                  <a:pt x="11173424" y="57535"/>
                  <a:pt x="11405224" y="0"/>
                </a:cubicBezTo>
                <a:cubicBezTo>
                  <a:pt x="11637024" y="-57535"/>
                  <a:pt x="11645274" y="27225"/>
                  <a:pt x="11848495" y="0"/>
                </a:cubicBezTo>
                <a:cubicBezTo>
                  <a:pt x="12051716" y="-27225"/>
                  <a:pt x="11939637" y="4883"/>
                  <a:pt x="11980278" y="0"/>
                </a:cubicBezTo>
                <a:cubicBezTo>
                  <a:pt x="12020919" y="-4883"/>
                  <a:pt x="12152254" y="6569"/>
                  <a:pt x="12267804" y="0"/>
                </a:cubicBezTo>
                <a:cubicBezTo>
                  <a:pt x="12383354" y="-6569"/>
                  <a:pt x="12420951" y="4928"/>
                  <a:pt x="12555331" y="0"/>
                </a:cubicBezTo>
                <a:cubicBezTo>
                  <a:pt x="12689711" y="-4928"/>
                  <a:pt x="12800605" y="42925"/>
                  <a:pt x="12998601" y="0"/>
                </a:cubicBezTo>
                <a:cubicBezTo>
                  <a:pt x="13196597" y="-42925"/>
                  <a:pt x="13481096" y="48344"/>
                  <a:pt x="13909102" y="0"/>
                </a:cubicBezTo>
                <a:cubicBezTo>
                  <a:pt x="14337108" y="-48344"/>
                  <a:pt x="14343856" y="6561"/>
                  <a:pt x="14508116" y="0"/>
                </a:cubicBezTo>
                <a:cubicBezTo>
                  <a:pt x="14672376" y="-6561"/>
                  <a:pt x="14752047" y="35315"/>
                  <a:pt x="14951387" y="0"/>
                </a:cubicBezTo>
                <a:cubicBezTo>
                  <a:pt x="15150727" y="-35315"/>
                  <a:pt x="15295140" y="4476"/>
                  <a:pt x="15574361" y="0"/>
                </a:cubicBezTo>
                <a:cubicBezTo>
                  <a:pt x="15582442" y="73858"/>
                  <a:pt x="15572579" y="110947"/>
                  <a:pt x="15574361" y="180554"/>
                </a:cubicBezTo>
                <a:cubicBezTo>
                  <a:pt x="15576143" y="250161"/>
                  <a:pt x="15504130" y="647653"/>
                  <a:pt x="15574361" y="896947"/>
                </a:cubicBezTo>
                <a:cubicBezTo>
                  <a:pt x="15644592" y="1146241"/>
                  <a:pt x="15557968" y="1004391"/>
                  <a:pt x="15574361" y="1077501"/>
                </a:cubicBezTo>
                <a:cubicBezTo>
                  <a:pt x="15590754" y="1150611"/>
                  <a:pt x="15551344" y="1378951"/>
                  <a:pt x="15574361" y="1525974"/>
                </a:cubicBezTo>
                <a:cubicBezTo>
                  <a:pt x="15597378" y="1672997"/>
                  <a:pt x="15492936" y="2140381"/>
                  <a:pt x="15574361" y="2376326"/>
                </a:cubicBezTo>
                <a:cubicBezTo>
                  <a:pt x="15655786" y="2612271"/>
                  <a:pt x="15553059" y="2775604"/>
                  <a:pt x="15574361" y="2958759"/>
                </a:cubicBezTo>
                <a:cubicBezTo>
                  <a:pt x="15595663" y="3141914"/>
                  <a:pt x="15518343" y="3336303"/>
                  <a:pt x="15574361" y="3675151"/>
                </a:cubicBezTo>
                <a:cubicBezTo>
                  <a:pt x="15630379" y="4013999"/>
                  <a:pt x="15565153" y="3964192"/>
                  <a:pt x="15574361" y="4123624"/>
                </a:cubicBezTo>
                <a:cubicBezTo>
                  <a:pt x="15583569" y="4283056"/>
                  <a:pt x="15531012" y="4565667"/>
                  <a:pt x="15574361" y="4706057"/>
                </a:cubicBezTo>
                <a:cubicBezTo>
                  <a:pt x="15617710" y="4846447"/>
                  <a:pt x="15490043" y="5281184"/>
                  <a:pt x="15574361" y="5556409"/>
                </a:cubicBezTo>
                <a:cubicBezTo>
                  <a:pt x="15658679" y="5831634"/>
                  <a:pt x="15562900" y="5787950"/>
                  <a:pt x="15574361" y="5870923"/>
                </a:cubicBezTo>
                <a:cubicBezTo>
                  <a:pt x="15585822" y="5953896"/>
                  <a:pt x="15570382" y="6267169"/>
                  <a:pt x="15574361" y="6587315"/>
                </a:cubicBezTo>
                <a:cubicBezTo>
                  <a:pt x="15578340" y="6907461"/>
                  <a:pt x="15537389" y="6753358"/>
                  <a:pt x="15574361" y="6901829"/>
                </a:cubicBezTo>
                <a:cubicBezTo>
                  <a:pt x="15611333" y="7050300"/>
                  <a:pt x="15542840" y="7351136"/>
                  <a:pt x="15574361" y="7484262"/>
                </a:cubicBezTo>
                <a:cubicBezTo>
                  <a:pt x="15605882" y="7617388"/>
                  <a:pt x="15570091" y="8027478"/>
                  <a:pt x="15574361" y="8200654"/>
                </a:cubicBezTo>
                <a:cubicBezTo>
                  <a:pt x="15578631" y="8373830"/>
                  <a:pt x="15571816" y="8295496"/>
                  <a:pt x="15574361" y="8381208"/>
                </a:cubicBezTo>
                <a:cubicBezTo>
                  <a:pt x="15576906" y="8466920"/>
                  <a:pt x="15571537" y="8500081"/>
                  <a:pt x="15574361" y="8561763"/>
                </a:cubicBezTo>
                <a:cubicBezTo>
                  <a:pt x="15577185" y="8623445"/>
                  <a:pt x="15559238" y="9128533"/>
                  <a:pt x="15574361" y="9412114"/>
                </a:cubicBezTo>
                <a:cubicBezTo>
                  <a:pt x="15589484" y="9695695"/>
                  <a:pt x="15550408" y="9705938"/>
                  <a:pt x="15574361" y="9994547"/>
                </a:cubicBezTo>
                <a:cubicBezTo>
                  <a:pt x="15598314" y="10283156"/>
                  <a:pt x="15565247" y="10131804"/>
                  <a:pt x="15574361" y="10175101"/>
                </a:cubicBezTo>
                <a:cubicBezTo>
                  <a:pt x="15583475" y="10218398"/>
                  <a:pt x="15544131" y="10611462"/>
                  <a:pt x="15574361" y="10757534"/>
                </a:cubicBezTo>
                <a:cubicBezTo>
                  <a:pt x="15604591" y="10903606"/>
                  <a:pt x="15544828" y="11195050"/>
                  <a:pt x="15574361" y="11607886"/>
                </a:cubicBezTo>
                <a:cubicBezTo>
                  <a:pt x="15603894" y="12020722"/>
                  <a:pt x="15555335" y="11889753"/>
                  <a:pt x="15574361" y="12056359"/>
                </a:cubicBezTo>
                <a:cubicBezTo>
                  <a:pt x="15593387" y="12222965"/>
                  <a:pt x="15572737" y="12354034"/>
                  <a:pt x="15574361" y="12504833"/>
                </a:cubicBezTo>
                <a:cubicBezTo>
                  <a:pt x="15575985" y="12655632"/>
                  <a:pt x="15566939" y="13082391"/>
                  <a:pt x="15574361" y="13395955"/>
                </a:cubicBezTo>
                <a:cubicBezTo>
                  <a:pt x="15408242" y="13401552"/>
                  <a:pt x="15082358" y="13367893"/>
                  <a:pt x="14819604" y="13395955"/>
                </a:cubicBezTo>
                <a:cubicBezTo>
                  <a:pt x="14556850" y="13424017"/>
                  <a:pt x="14479187" y="13333070"/>
                  <a:pt x="14220590" y="13395955"/>
                </a:cubicBezTo>
                <a:cubicBezTo>
                  <a:pt x="13961993" y="13458840"/>
                  <a:pt x="13712755" y="13371745"/>
                  <a:pt x="13310089" y="13395955"/>
                </a:cubicBezTo>
                <a:cubicBezTo>
                  <a:pt x="12907423" y="13420165"/>
                  <a:pt x="13086611" y="13357165"/>
                  <a:pt x="12866818" y="13395955"/>
                </a:cubicBezTo>
                <a:cubicBezTo>
                  <a:pt x="12647025" y="13434745"/>
                  <a:pt x="12661819" y="13393164"/>
                  <a:pt x="12579292" y="13395955"/>
                </a:cubicBezTo>
                <a:cubicBezTo>
                  <a:pt x="12496765" y="13398746"/>
                  <a:pt x="12130844" y="13350365"/>
                  <a:pt x="11980278" y="13395955"/>
                </a:cubicBezTo>
                <a:cubicBezTo>
                  <a:pt x="11829712" y="13441545"/>
                  <a:pt x="11552861" y="13372698"/>
                  <a:pt x="11225520" y="13395955"/>
                </a:cubicBezTo>
                <a:cubicBezTo>
                  <a:pt x="10898179" y="13419212"/>
                  <a:pt x="10503902" y="13350991"/>
                  <a:pt x="10315019" y="13395955"/>
                </a:cubicBezTo>
                <a:cubicBezTo>
                  <a:pt x="10126136" y="13440919"/>
                  <a:pt x="9893924" y="13393006"/>
                  <a:pt x="9560262" y="13395955"/>
                </a:cubicBezTo>
                <a:cubicBezTo>
                  <a:pt x="9226600" y="13398904"/>
                  <a:pt x="9040732" y="13337756"/>
                  <a:pt x="8649760" y="13395955"/>
                </a:cubicBezTo>
                <a:cubicBezTo>
                  <a:pt x="8258788" y="13454154"/>
                  <a:pt x="8058779" y="13311715"/>
                  <a:pt x="7895003" y="13395955"/>
                </a:cubicBezTo>
                <a:cubicBezTo>
                  <a:pt x="7731227" y="13480195"/>
                  <a:pt x="7689349" y="13390657"/>
                  <a:pt x="7607476" y="13395955"/>
                </a:cubicBezTo>
                <a:cubicBezTo>
                  <a:pt x="7525603" y="13401253"/>
                  <a:pt x="7037617" y="13382308"/>
                  <a:pt x="6852719" y="13395955"/>
                </a:cubicBezTo>
                <a:cubicBezTo>
                  <a:pt x="6667821" y="13409602"/>
                  <a:pt x="6550381" y="13391456"/>
                  <a:pt x="6409449" y="13395955"/>
                </a:cubicBezTo>
                <a:cubicBezTo>
                  <a:pt x="6268517" y="13400454"/>
                  <a:pt x="6247749" y="13385748"/>
                  <a:pt x="6121922" y="13395955"/>
                </a:cubicBezTo>
                <a:cubicBezTo>
                  <a:pt x="5996095" y="13406162"/>
                  <a:pt x="6020139" y="13385198"/>
                  <a:pt x="5990139" y="13395955"/>
                </a:cubicBezTo>
                <a:cubicBezTo>
                  <a:pt x="5960139" y="13406712"/>
                  <a:pt x="5800391" y="13375919"/>
                  <a:pt x="5702612" y="13395955"/>
                </a:cubicBezTo>
                <a:cubicBezTo>
                  <a:pt x="5604833" y="13415991"/>
                  <a:pt x="5476835" y="13395396"/>
                  <a:pt x="5415086" y="13395955"/>
                </a:cubicBezTo>
                <a:cubicBezTo>
                  <a:pt x="5353337" y="13396514"/>
                  <a:pt x="4939794" y="13354796"/>
                  <a:pt x="4816072" y="13395955"/>
                </a:cubicBezTo>
                <a:cubicBezTo>
                  <a:pt x="4692350" y="13437114"/>
                  <a:pt x="4350577" y="13372072"/>
                  <a:pt x="4217058" y="13395955"/>
                </a:cubicBezTo>
                <a:cubicBezTo>
                  <a:pt x="4083539" y="13419838"/>
                  <a:pt x="3924100" y="13374388"/>
                  <a:pt x="3773787" y="13395955"/>
                </a:cubicBezTo>
                <a:cubicBezTo>
                  <a:pt x="3623474" y="13417522"/>
                  <a:pt x="3069995" y="13310388"/>
                  <a:pt x="2863286" y="13395955"/>
                </a:cubicBezTo>
                <a:cubicBezTo>
                  <a:pt x="2656577" y="13481522"/>
                  <a:pt x="2635486" y="13373563"/>
                  <a:pt x="2575760" y="13395955"/>
                </a:cubicBezTo>
                <a:cubicBezTo>
                  <a:pt x="2516034" y="13418347"/>
                  <a:pt x="1963559" y="13301988"/>
                  <a:pt x="1665259" y="13395955"/>
                </a:cubicBezTo>
                <a:cubicBezTo>
                  <a:pt x="1366959" y="13489922"/>
                  <a:pt x="1476967" y="13372921"/>
                  <a:pt x="1377732" y="13395955"/>
                </a:cubicBezTo>
                <a:cubicBezTo>
                  <a:pt x="1278497" y="13418989"/>
                  <a:pt x="897488" y="13332339"/>
                  <a:pt x="622974" y="13395955"/>
                </a:cubicBezTo>
                <a:cubicBezTo>
                  <a:pt x="348460" y="13459571"/>
                  <a:pt x="260565" y="13382874"/>
                  <a:pt x="0" y="13395955"/>
                </a:cubicBezTo>
                <a:cubicBezTo>
                  <a:pt x="-11601" y="13335804"/>
                  <a:pt x="11567" y="13266084"/>
                  <a:pt x="0" y="13215401"/>
                </a:cubicBezTo>
                <a:cubicBezTo>
                  <a:pt x="-11567" y="13164718"/>
                  <a:pt x="10696" y="12726841"/>
                  <a:pt x="0" y="12499008"/>
                </a:cubicBezTo>
                <a:cubicBezTo>
                  <a:pt x="-10696" y="12271175"/>
                  <a:pt x="624" y="12362931"/>
                  <a:pt x="0" y="12318454"/>
                </a:cubicBezTo>
                <a:cubicBezTo>
                  <a:pt x="-624" y="12273977"/>
                  <a:pt x="2332" y="11755793"/>
                  <a:pt x="0" y="11468102"/>
                </a:cubicBezTo>
                <a:cubicBezTo>
                  <a:pt x="-2332" y="11180411"/>
                  <a:pt x="5756" y="11228746"/>
                  <a:pt x="0" y="11019629"/>
                </a:cubicBezTo>
                <a:cubicBezTo>
                  <a:pt x="-5756" y="10810512"/>
                  <a:pt x="51022" y="10672027"/>
                  <a:pt x="0" y="10437196"/>
                </a:cubicBezTo>
                <a:cubicBezTo>
                  <a:pt x="-51022" y="10202365"/>
                  <a:pt x="36506" y="10271795"/>
                  <a:pt x="0" y="10122683"/>
                </a:cubicBezTo>
                <a:cubicBezTo>
                  <a:pt x="-36506" y="9973571"/>
                  <a:pt x="14140" y="9575230"/>
                  <a:pt x="0" y="9406290"/>
                </a:cubicBezTo>
                <a:cubicBezTo>
                  <a:pt x="-14140" y="9237350"/>
                  <a:pt x="80481" y="8811871"/>
                  <a:pt x="0" y="8555938"/>
                </a:cubicBezTo>
                <a:cubicBezTo>
                  <a:pt x="-80481" y="8300005"/>
                  <a:pt x="51787" y="8225132"/>
                  <a:pt x="0" y="8107465"/>
                </a:cubicBezTo>
                <a:cubicBezTo>
                  <a:pt x="-51787" y="7989798"/>
                  <a:pt x="93845" y="7557043"/>
                  <a:pt x="0" y="7257113"/>
                </a:cubicBezTo>
                <a:cubicBezTo>
                  <a:pt x="-93845" y="6957183"/>
                  <a:pt x="48316" y="6909608"/>
                  <a:pt x="0" y="6674680"/>
                </a:cubicBezTo>
                <a:cubicBezTo>
                  <a:pt x="-48316" y="6439752"/>
                  <a:pt x="81829" y="6168377"/>
                  <a:pt x="0" y="5824328"/>
                </a:cubicBezTo>
                <a:cubicBezTo>
                  <a:pt x="-81829" y="5480279"/>
                  <a:pt x="797" y="5265592"/>
                  <a:pt x="0" y="4973976"/>
                </a:cubicBezTo>
                <a:cubicBezTo>
                  <a:pt x="-797" y="4682360"/>
                  <a:pt x="16603" y="4753883"/>
                  <a:pt x="0" y="4659463"/>
                </a:cubicBezTo>
                <a:cubicBezTo>
                  <a:pt x="-16603" y="4565043"/>
                  <a:pt x="47591" y="4385065"/>
                  <a:pt x="0" y="4210989"/>
                </a:cubicBezTo>
                <a:cubicBezTo>
                  <a:pt x="-47591" y="4036913"/>
                  <a:pt x="25217" y="3791822"/>
                  <a:pt x="0" y="3628557"/>
                </a:cubicBezTo>
                <a:cubicBezTo>
                  <a:pt x="-25217" y="3465292"/>
                  <a:pt x="3640" y="3185439"/>
                  <a:pt x="0" y="3046124"/>
                </a:cubicBezTo>
                <a:cubicBezTo>
                  <a:pt x="-3640" y="2906809"/>
                  <a:pt x="13849" y="2512223"/>
                  <a:pt x="0" y="2329731"/>
                </a:cubicBezTo>
                <a:cubicBezTo>
                  <a:pt x="-13849" y="2147239"/>
                  <a:pt x="23112" y="2160913"/>
                  <a:pt x="0" y="2015218"/>
                </a:cubicBezTo>
                <a:cubicBezTo>
                  <a:pt x="-23112" y="1869523"/>
                  <a:pt x="31989" y="1792134"/>
                  <a:pt x="0" y="1700704"/>
                </a:cubicBezTo>
                <a:cubicBezTo>
                  <a:pt x="-31989" y="1609274"/>
                  <a:pt x="17429" y="1235283"/>
                  <a:pt x="0" y="850352"/>
                </a:cubicBezTo>
                <a:cubicBezTo>
                  <a:pt x="-17429" y="465421"/>
                  <a:pt x="95974" y="299781"/>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112" name="Google Shape;84;p1">
            <a:extLst>
              <a:ext uri="{FF2B5EF4-FFF2-40B4-BE49-F238E27FC236}">
                <a16:creationId xmlns:a16="http://schemas.microsoft.com/office/drawing/2014/main" id="{850DB666-165F-8AB4-E3FD-66B1DCDE6C19}"/>
              </a:ext>
            </a:extLst>
          </p:cNvPr>
          <p:cNvSpPr txBox="1"/>
          <p:nvPr/>
        </p:nvSpPr>
        <p:spPr>
          <a:xfrm>
            <a:off x="30307997" y="5661782"/>
            <a:ext cx="13289216" cy="8838363"/>
          </a:xfrm>
          <a:custGeom>
            <a:avLst/>
            <a:gdLst>
              <a:gd name="connsiteX0" fmla="*/ 0 w 13289216"/>
              <a:gd name="connsiteY0" fmla="*/ 0 h 8838363"/>
              <a:gd name="connsiteX1" fmla="*/ 444900 w 13289216"/>
              <a:gd name="connsiteY1" fmla="*/ 0 h 8838363"/>
              <a:gd name="connsiteX2" fmla="*/ 624015 w 13289216"/>
              <a:gd name="connsiteY2" fmla="*/ 0 h 8838363"/>
              <a:gd name="connsiteX3" fmla="*/ 1467592 w 13289216"/>
              <a:gd name="connsiteY3" fmla="*/ 0 h 8838363"/>
              <a:gd name="connsiteX4" fmla="*/ 1912492 w 13289216"/>
              <a:gd name="connsiteY4" fmla="*/ 0 h 8838363"/>
              <a:gd name="connsiteX5" fmla="*/ 2357391 w 13289216"/>
              <a:gd name="connsiteY5" fmla="*/ 0 h 8838363"/>
              <a:gd name="connsiteX6" fmla="*/ 3200968 w 13289216"/>
              <a:gd name="connsiteY6" fmla="*/ 0 h 8838363"/>
              <a:gd name="connsiteX7" fmla="*/ 3512975 w 13289216"/>
              <a:gd name="connsiteY7" fmla="*/ 0 h 8838363"/>
              <a:gd name="connsiteX8" fmla="*/ 4356552 w 13289216"/>
              <a:gd name="connsiteY8" fmla="*/ 0 h 8838363"/>
              <a:gd name="connsiteX9" fmla="*/ 5200128 w 13289216"/>
              <a:gd name="connsiteY9" fmla="*/ 0 h 8838363"/>
              <a:gd name="connsiteX10" fmla="*/ 5777920 w 13289216"/>
              <a:gd name="connsiteY10" fmla="*/ 0 h 8838363"/>
              <a:gd name="connsiteX11" fmla="*/ 6621496 w 13289216"/>
              <a:gd name="connsiteY11" fmla="*/ 0 h 8838363"/>
              <a:gd name="connsiteX12" fmla="*/ 7066396 w 13289216"/>
              <a:gd name="connsiteY12" fmla="*/ 0 h 8838363"/>
              <a:gd name="connsiteX13" fmla="*/ 7511296 w 13289216"/>
              <a:gd name="connsiteY13" fmla="*/ 0 h 8838363"/>
              <a:gd name="connsiteX14" fmla="*/ 8221980 w 13289216"/>
              <a:gd name="connsiteY14" fmla="*/ 0 h 8838363"/>
              <a:gd name="connsiteX15" fmla="*/ 8666880 w 13289216"/>
              <a:gd name="connsiteY15" fmla="*/ 0 h 8838363"/>
              <a:gd name="connsiteX16" fmla="*/ 9510456 w 13289216"/>
              <a:gd name="connsiteY16" fmla="*/ 0 h 8838363"/>
              <a:gd name="connsiteX17" fmla="*/ 10354033 w 13289216"/>
              <a:gd name="connsiteY17" fmla="*/ 0 h 8838363"/>
              <a:gd name="connsiteX18" fmla="*/ 10931825 w 13289216"/>
              <a:gd name="connsiteY18" fmla="*/ 0 h 8838363"/>
              <a:gd name="connsiteX19" fmla="*/ 11376724 w 13289216"/>
              <a:gd name="connsiteY19" fmla="*/ 0 h 8838363"/>
              <a:gd name="connsiteX20" fmla="*/ 11555840 w 13289216"/>
              <a:gd name="connsiteY20" fmla="*/ 0 h 8838363"/>
              <a:gd name="connsiteX21" fmla="*/ 11867848 w 13289216"/>
              <a:gd name="connsiteY21" fmla="*/ 0 h 8838363"/>
              <a:gd name="connsiteX22" fmla="*/ 12179855 w 13289216"/>
              <a:gd name="connsiteY22" fmla="*/ 0 h 8838363"/>
              <a:gd name="connsiteX23" fmla="*/ 12624755 w 13289216"/>
              <a:gd name="connsiteY23" fmla="*/ 0 h 8838363"/>
              <a:gd name="connsiteX24" fmla="*/ 13289216 w 13289216"/>
              <a:gd name="connsiteY24" fmla="*/ 0 h 8838363"/>
              <a:gd name="connsiteX25" fmla="*/ 13289216 w 13289216"/>
              <a:gd name="connsiteY25" fmla="*/ 589224 h 8838363"/>
              <a:gd name="connsiteX26" fmla="*/ 13289216 w 13289216"/>
              <a:gd name="connsiteY26" fmla="*/ 1178448 h 8838363"/>
              <a:gd name="connsiteX27" fmla="*/ 13289216 w 13289216"/>
              <a:gd name="connsiteY27" fmla="*/ 1767673 h 8838363"/>
              <a:gd name="connsiteX28" fmla="*/ 13289216 w 13289216"/>
              <a:gd name="connsiteY28" fmla="*/ 2533664 h 8838363"/>
              <a:gd name="connsiteX29" fmla="*/ 13289216 w 13289216"/>
              <a:gd name="connsiteY29" fmla="*/ 3211272 h 8838363"/>
              <a:gd name="connsiteX30" fmla="*/ 13289216 w 13289216"/>
              <a:gd name="connsiteY30" fmla="*/ 3535345 h 8838363"/>
              <a:gd name="connsiteX31" fmla="*/ 13289216 w 13289216"/>
              <a:gd name="connsiteY31" fmla="*/ 4036186 h 8838363"/>
              <a:gd name="connsiteX32" fmla="*/ 13289216 w 13289216"/>
              <a:gd name="connsiteY32" fmla="*/ 4802177 h 8838363"/>
              <a:gd name="connsiteX33" fmla="*/ 13289216 w 13289216"/>
              <a:gd name="connsiteY33" fmla="*/ 5391401 h 8838363"/>
              <a:gd name="connsiteX34" fmla="*/ 13289216 w 13289216"/>
              <a:gd name="connsiteY34" fmla="*/ 6069009 h 8838363"/>
              <a:gd name="connsiteX35" fmla="*/ 13289216 w 13289216"/>
              <a:gd name="connsiteY35" fmla="*/ 6569850 h 8838363"/>
              <a:gd name="connsiteX36" fmla="*/ 13289216 w 13289216"/>
              <a:gd name="connsiteY36" fmla="*/ 7159074 h 8838363"/>
              <a:gd name="connsiteX37" fmla="*/ 13289216 w 13289216"/>
              <a:gd name="connsiteY37" fmla="*/ 7925065 h 8838363"/>
              <a:gd name="connsiteX38" fmla="*/ 13289216 w 13289216"/>
              <a:gd name="connsiteY38" fmla="*/ 8337522 h 8838363"/>
              <a:gd name="connsiteX39" fmla="*/ 13289216 w 13289216"/>
              <a:gd name="connsiteY39" fmla="*/ 8838363 h 8838363"/>
              <a:gd name="connsiteX40" fmla="*/ 12977208 w 13289216"/>
              <a:gd name="connsiteY40" fmla="*/ 8838363 h 8838363"/>
              <a:gd name="connsiteX41" fmla="*/ 12532308 w 13289216"/>
              <a:gd name="connsiteY41" fmla="*/ 8838363 h 8838363"/>
              <a:gd name="connsiteX42" fmla="*/ 11954516 w 13289216"/>
              <a:gd name="connsiteY42" fmla="*/ 8838363 h 8838363"/>
              <a:gd name="connsiteX43" fmla="*/ 11642509 w 13289216"/>
              <a:gd name="connsiteY43" fmla="*/ 8838363 h 8838363"/>
              <a:gd name="connsiteX44" fmla="*/ 10798932 w 13289216"/>
              <a:gd name="connsiteY44" fmla="*/ 8838363 h 8838363"/>
              <a:gd name="connsiteX45" fmla="*/ 10221140 w 13289216"/>
              <a:gd name="connsiteY45" fmla="*/ 8838363 h 8838363"/>
              <a:gd name="connsiteX46" fmla="*/ 9377564 w 13289216"/>
              <a:gd name="connsiteY46" fmla="*/ 8838363 h 8838363"/>
              <a:gd name="connsiteX47" fmla="*/ 8666880 w 13289216"/>
              <a:gd name="connsiteY47" fmla="*/ 8838363 h 8838363"/>
              <a:gd name="connsiteX48" fmla="*/ 8221980 w 13289216"/>
              <a:gd name="connsiteY48" fmla="*/ 8838363 h 8838363"/>
              <a:gd name="connsiteX49" fmla="*/ 7511296 w 13289216"/>
              <a:gd name="connsiteY49" fmla="*/ 8838363 h 8838363"/>
              <a:gd name="connsiteX50" fmla="*/ 7199288 w 13289216"/>
              <a:gd name="connsiteY50" fmla="*/ 8838363 h 8838363"/>
              <a:gd name="connsiteX51" fmla="*/ 6621496 w 13289216"/>
              <a:gd name="connsiteY51" fmla="*/ 8838363 h 8838363"/>
              <a:gd name="connsiteX52" fmla="*/ 6442381 w 13289216"/>
              <a:gd name="connsiteY52" fmla="*/ 8838363 h 8838363"/>
              <a:gd name="connsiteX53" fmla="*/ 5598804 w 13289216"/>
              <a:gd name="connsiteY53" fmla="*/ 8838363 h 8838363"/>
              <a:gd name="connsiteX54" fmla="*/ 5021012 w 13289216"/>
              <a:gd name="connsiteY54" fmla="*/ 8838363 h 8838363"/>
              <a:gd name="connsiteX55" fmla="*/ 4177436 w 13289216"/>
              <a:gd name="connsiteY55" fmla="*/ 8838363 h 8838363"/>
              <a:gd name="connsiteX56" fmla="*/ 3732536 w 13289216"/>
              <a:gd name="connsiteY56" fmla="*/ 8838363 h 8838363"/>
              <a:gd name="connsiteX57" fmla="*/ 3420529 w 13289216"/>
              <a:gd name="connsiteY57" fmla="*/ 8838363 h 8838363"/>
              <a:gd name="connsiteX58" fmla="*/ 2842737 w 13289216"/>
              <a:gd name="connsiteY58" fmla="*/ 8838363 h 8838363"/>
              <a:gd name="connsiteX59" fmla="*/ 2132052 w 13289216"/>
              <a:gd name="connsiteY59" fmla="*/ 8838363 h 8838363"/>
              <a:gd name="connsiteX60" fmla="*/ 1288476 w 13289216"/>
              <a:gd name="connsiteY60" fmla="*/ 8838363 h 8838363"/>
              <a:gd name="connsiteX61" fmla="*/ 577792 w 13289216"/>
              <a:gd name="connsiteY61" fmla="*/ 8838363 h 8838363"/>
              <a:gd name="connsiteX62" fmla="*/ 0 w 13289216"/>
              <a:gd name="connsiteY62" fmla="*/ 8838363 h 8838363"/>
              <a:gd name="connsiteX63" fmla="*/ 0 w 13289216"/>
              <a:gd name="connsiteY63" fmla="*/ 8160755 h 8838363"/>
              <a:gd name="connsiteX64" fmla="*/ 0 w 13289216"/>
              <a:gd name="connsiteY64" fmla="*/ 7659915 h 8838363"/>
              <a:gd name="connsiteX65" fmla="*/ 0 w 13289216"/>
              <a:gd name="connsiteY65" fmla="*/ 7159074 h 8838363"/>
              <a:gd name="connsiteX66" fmla="*/ 0 w 13289216"/>
              <a:gd name="connsiteY66" fmla="*/ 6481466 h 8838363"/>
              <a:gd name="connsiteX67" fmla="*/ 0 w 13289216"/>
              <a:gd name="connsiteY67" fmla="*/ 5892242 h 8838363"/>
              <a:gd name="connsiteX68" fmla="*/ 0 w 13289216"/>
              <a:gd name="connsiteY68" fmla="*/ 5568169 h 8838363"/>
              <a:gd name="connsiteX69" fmla="*/ 0 w 13289216"/>
              <a:gd name="connsiteY69" fmla="*/ 5067328 h 8838363"/>
              <a:gd name="connsiteX70" fmla="*/ 0 w 13289216"/>
              <a:gd name="connsiteY70" fmla="*/ 4389720 h 8838363"/>
              <a:gd name="connsiteX71" fmla="*/ 0 w 13289216"/>
              <a:gd name="connsiteY71" fmla="*/ 3977263 h 8838363"/>
              <a:gd name="connsiteX72" fmla="*/ 0 w 13289216"/>
              <a:gd name="connsiteY72" fmla="*/ 3211272 h 8838363"/>
              <a:gd name="connsiteX73" fmla="*/ 0 w 13289216"/>
              <a:gd name="connsiteY73" fmla="*/ 2445280 h 8838363"/>
              <a:gd name="connsiteX74" fmla="*/ 0 w 13289216"/>
              <a:gd name="connsiteY74" fmla="*/ 1856056 h 8838363"/>
              <a:gd name="connsiteX75" fmla="*/ 0 w 13289216"/>
              <a:gd name="connsiteY75" fmla="*/ 1090065 h 8838363"/>
              <a:gd name="connsiteX76" fmla="*/ 0 w 13289216"/>
              <a:gd name="connsiteY76" fmla="*/ 500841 h 8838363"/>
              <a:gd name="connsiteX77" fmla="*/ 0 w 13289216"/>
              <a:gd name="connsiteY77" fmla="*/ 0 h 883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289216" h="8838363" extrusionOk="0">
                <a:moveTo>
                  <a:pt x="0" y="0"/>
                </a:moveTo>
                <a:cubicBezTo>
                  <a:pt x="150717" y="-31801"/>
                  <a:pt x="232587" y="36131"/>
                  <a:pt x="444900" y="0"/>
                </a:cubicBezTo>
                <a:cubicBezTo>
                  <a:pt x="657213" y="-36131"/>
                  <a:pt x="535472" y="17314"/>
                  <a:pt x="624015" y="0"/>
                </a:cubicBezTo>
                <a:cubicBezTo>
                  <a:pt x="712558" y="-17314"/>
                  <a:pt x="1169047" y="35399"/>
                  <a:pt x="1467592" y="0"/>
                </a:cubicBezTo>
                <a:cubicBezTo>
                  <a:pt x="1766137" y="-35399"/>
                  <a:pt x="1758967" y="12213"/>
                  <a:pt x="1912492" y="0"/>
                </a:cubicBezTo>
                <a:cubicBezTo>
                  <a:pt x="2066017" y="-12213"/>
                  <a:pt x="2194665" y="42630"/>
                  <a:pt x="2357391" y="0"/>
                </a:cubicBezTo>
                <a:cubicBezTo>
                  <a:pt x="2520117" y="-42630"/>
                  <a:pt x="2903891" y="5570"/>
                  <a:pt x="3200968" y="0"/>
                </a:cubicBezTo>
                <a:cubicBezTo>
                  <a:pt x="3498045" y="-5570"/>
                  <a:pt x="3405901" y="27340"/>
                  <a:pt x="3512975" y="0"/>
                </a:cubicBezTo>
                <a:cubicBezTo>
                  <a:pt x="3620049" y="-27340"/>
                  <a:pt x="4133487" y="25871"/>
                  <a:pt x="4356552" y="0"/>
                </a:cubicBezTo>
                <a:cubicBezTo>
                  <a:pt x="4579617" y="-25871"/>
                  <a:pt x="4846273" y="21780"/>
                  <a:pt x="5200128" y="0"/>
                </a:cubicBezTo>
                <a:cubicBezTo>
                  <a:pt x="5553983" y="-21780"/>
                  <a:pt x="5507829" y="60422"/>
                  <a:pt x="5777920" y="0"/>
                </a:cubicBezTo>
                <a:cubicBezTo>
                  <a:pt x="6048011" y="-60422"/>
                  <a:pt x="6374589" y="93512"/>
                  <a:pt x="6621496" y="0"/>
                </a:cubicBezTo>
                <a:cubicBezTo>
                  <a:pt x="6868403" y="-93512"/>
                  <a:pt x="6951756" y="10450"/>
                  <a:pt x="7066396" y="0"/>
                </a:cubicBezTo>
                <a:cubicBezTo>
                  <a:pt x="7181036" y="-10450"/>
                  <a:pt x="7346856" y="52182"/>
                  <a:pt x="7511296" y="0"/>
                </a:cubicBezTo>
                <a:cubicBezTo>
                  <a:pt x="7675736" y="-52182"/>
                  <a:pt x="8036458" y="65675"/>
                  <a:pt x="8221980" y="0"/>
                </a:cubicBezTo>
                <a:cubicBezTo>
                  <a:pt x="8407502" y="-65675"/>
                  <a:pt x="8544269" y="50259"/>
                  <a:pt x="8666880" y="0"/>
                </a:cubicBezTo>
                <a:cubicBezTo>
                  <a:pt x="8789491" y="-50259"/>
                  <a:pt x="9134579" y="50008"/>
                  <a:pt x="9510456" y="0"/>
                </a:cubicBezTo>
                <a:cubicBezTo>
                  <a:pt x="9886333" y="-50008"/>
                  <a:pt x="9960446" y="9976"/>
                  <a:pt x="10354033" y="0"/>
                </a:cubicBezTo>
                <a:cubicBezTo>
                  <a:pt x="10747620" y="-9976"/>
                  <a:pt x="10652761" y="41991"/>
                  <a:pt x="10931825" y="0"/>
                </a:cubicBezTo>
                <a:cubicBezTo>
                  <a:pt x="11210889" y="-41991"/>
                  <a:pt x="11211532" y="21869"/>
                  <a:pt x="11376724" y="0"/>
                </a:cubicBezTo>
                <a:cubicBezTo>
                  <a:pt x="11541916" y="-21869"/>
                  <a:pt x="11500683" y="13966"/>
                  <a:pt x="11555840" y="0"/>
                </a:cubicBezTo>
                <a:cubicBezTo>
                  <a:pt x="11610997" y="-13966"/>
                  <a:pt x="11743854" y="24502"/>
                  <a:pt x="11867848" y="0"/>
                </a:cubicBezTo>
                <a:cubicBezTo>
                  <a:pt x="11991842" y="-24502"/>
                  <a:pt x="12054084" y="13629"/>
                  <a:pt x="12179855" y="0"/>
                </a:cubicBezTo>
                <a:cubicBezTo>
                  <a:pt x="12305626" y="-13629"/>
                  <a:pt x="12525259" y="31016"/>
                  <a:pt x="12624755" y="0"/>
                </a:cubicBezTo>
                <a:cubicBezTo>
                  <a:pt x="12724251" y="-31016"/>
                  <a:pt x="13086289" y="32083"/>
                  <a:pt x="13289216" y="0"/>
                </a:cubicBezTo>
                <a:cubicBezTo>
                  <a:pt x="13295252" y="119638"/>
                  <a:pt x="13251139" y="365112"/>
                  <a:pt x="13289216" y="589224"/>
                </a:cubicBezTo>
                <a:cubicBezTo>
                  <a:pt x="13327293" y="813336"/>
                  <a:pt x="13230299" y="946532"/>
                  <a:pt x="13289216" y="1178448"/>
                </a:cubicBezTo>
                <a:cubicBezTo>
                  <a:pt x="13348133" y="1410364"/>
                  <a:pt x="13273265" y="1564645"/>
                  <a:pt x="13289216" y="1767673"/>
                </a:cubicBezTo>
                <a:cubicBezTo>
                  <a:pt x="13305167" y="1970702"/>
                  <a:pt x="13237785" y="2170597"/>
                  <a:pt x="13289216" y="2533664"/>
                </a:cubicBezTo>
                <a:cubicBezTo>
                  <a:pt x="13340647" y="2896731"/>
                  <a:pt x="13281174" y="3020561"/>
                  <a:pt x="13289216" y="3211272"/>
                </a:cubicBezTo>
                <a:cubicBezTo>
                  <a:pt x="13297258" y="3401983"/>
                  <a:pt x="13263004" y="3443827"/>
                  <a:pt x="13289216" y="3535345"/>
                </a:cubicBezTo>
                <a:cubicBezTo>
                  <a:pt x="13315428" y="3626863"/>
                  <a:pt x="13256771" y="3872379"/>
                  <a:pt x="13289216" y="4036186"/>
                </a:cubicBezTo>
                <a:cubicBezTo>
                  <a:pt x="13321661" y="4199993"/>
                  <a:pt x="13219708" y="4420230"/>
                  <a:pt x="13289216" y="4802177"/>
                </a:cubicBezTo>
                <a:cubicBezTo>
                  <a:pt x="13358724" y="5184124"/>
                  <a:pt x="13284928" y="5166816"/>
                  <a:pt x="13289216" y="5391401"/>
                </a:cubicBezTo>
                <a:cubicBezTo>
                  <a:pt x="13293504" y="5615986"/>
                  <a:pt x="13240458" y="5779755"/>
                  <a:pt x="13289216" y="6069009"/>
                </a:cubicBezTo>
                <a:cubicBezTo>
                  <a:pt x="13337974" y="6358263"/>
                  <a:pt x="13282607" y="6379228"/>
                  <a:pt x="13289216" y="6569850"/>
                </a:cubicBezTo>
                <a:cubicBezTo>
                  <a:pt x="13295825" y="6760472"/>
                  <a:pt x="13257932" y="7025756"/>
                  <a:pt x="13289216" y="7159074"/>
                </a:cubicBezTo>
                <a:cubicBezTo>
                  <a:pt x="13320500" y="7292392"/>
                  <a:pt x="13283057" y="7722600"/>
                  <a:pt x="13289216" y="7925065"/>
                </a:cubicBezTo>
                <a:cubicBezTo>
                  <a:pt x="13295375" y="8127530"/>
                  <a:pt x="13280115" y="8168705"/>
                  <a:pt x="13289216" y="8337522"/>
                </a:cubicBezTo>
                <a:cubicBezTo>
                  <a:pt x="13298317" y="8506339"/>
                  <a:pt x="13283936" y="8623211"/>
                  <a:pt x="13289216" y="8838363"/>
                </a:cubicBezTo>
                <a:cubicBezTo>
                  <a:pt x="13186286" y="8863844"/>
                  <a:pt x="13112665" y="8816257"/>
                  <a:pt x="12977208" y="8838363"/>
                </a:cubicBezTo>
                <a:cubicBezTo>
                  <a:pt x="12841751" y="8860469"/>
                  <a:pt x="12686021" y="8835281"/>
                  <a:pt x="12532308" y="8838363"/>
                </a:cubicBezTo>
                <a:cubicBezTo>
                  <a:pt x="12378595" y="8841445"/>
                  <a:pt x="12109369" y="8830887"/>
                  <a:pt x="11954516" y="8838363"/>
                </a:cubicBezTo>
                <a:cubicBezTo>
                  <a:pt x="11799663" y="8845839"/>
                  <a:pt x="11780470" y="8818362"/>
                  <a:pt x="11642509" y="8838363"/>
                </a:cubicBezTo>
                <a:cubicBezTo>
                  <a:pt x="11504548" y="8858364"/>
                  <a:pt x="11031802" y="8764812"/>
                  <a:pt x="10798932" y="8838363"/>
                </a:cubicBezTo>
                <a:cubicBezTo>
                  <a:pt x="10566062" y="8911914"/>
                  <a:pt x="10456237" y="8795557"/>
                  <a:pt x="10221140" y="8838363"/>
                </a:cubicBezTo>
                <a:cubicBezTo>
                  <a:pt x="9986043" y="8881169"/>
                  <a:pt x="9687005" y="8821078"/>
                  <a:pt x="9377564" y="8838363"/>
                </a:cubicBezTo>
                <a:cubicBezTo>
                  <a:pt x="9068123" y="8855648"/>
                  <a:pt x="8842543" y="8762888"/>
                  <a:pt x="8666880" y="8838363"/>
                </a:cubicBezTo>
                <a:cubicBezTo>
                  <a:pt x="8491217" y="8913838"/>
                  <a:pt x="8424657" y="8808096"/>
                  <a:pt x="8221980" y="8838363"/>
                </a:cubicBezTo>
                <a:cubicBezTo>
                  <a:pt x="8019303" y="8868630"/>
                  <a:pt x="7722253" y="8777634"/>
                  <a:pt x="7511296" y="8838363"/>
                </a:cubicBezTo>
                <a:cubicBezTo>
                  <a:pt x="7300339" y="8899092"/>
                  <a:pt x="7292456" y="8808249"/>
                  <a:pt x="7199288" y="8838363"/>
                </a:cubicBezTo>
                <a:cubicBezTo>
                  <a:pt x="7106120" y="8868477"/>
                  <a:pt x="6856039" y="8829168"/>
                  <a:pt x="6621496" y="8838363"/>
                </a:cubicBezTo>
                <a:cubicBezTo>
                  <a:pt x="6386953" y="8847558"/>
                  <a:pt x="6498233" y="8821874"/>
                  <a:pt x="6442381" y="8838363"/>
                </a:cubicBezTo>
                <a:cubicBezTo>
                  <a:pt x="6386529" y="8854852"/>
                  <a:pt x="5991894" y="8763221"/>
                  <a:pt x="5598804" y="8838363"/>
                </a:cubicBezTo>
                <a:cubicBezTo>
                  <a:pt x="5205714" y="8913505"/>
                  <a:pt x="5148689" y="8806833"/>
                  <a:pt x="5021012" y="8838363"/>
                </a:cubicBezTo>
                <a:cubicBezTo>
                  <a:pt x="4893335" y="8869893"/>
                  <a:pt x="4459762" y="8776474"/>
                  <a:pt x="4177436" y="8838363"/>
                </a:cubicBezTo>
                <a:cubicBezTo>
                  <a:pt x="3895110" y="8900252"/>
                  <a:pt x="3918347" y="8816735"/>
                  <a:pt x="3732536" y="8838363"/>
                </a:cubicBezTo>
                <a:cubicBezTo>
                  <a:pt x="3546725" y="8859991"/>
                  <a:pt x="3502413" y="8831806"/>
                  <a:pt x="3420529" y="8838363"/>
                </a:cubicBezTo>
                <a:cubicBezTo>
                  <a:pt x="3338645" y="8844920"/>
                  <a:pt x="3024633" y="8784489"/>
                  <a:pt x="2842737" y="8838363"/>
                </a:cubicBezTo>
                <a:cubicBezTo>
                  <a:pt x="2660841" y="8892237"/>
                  <a:pt x="2341476" y="8776162"/>
                  <a:pt x="2132052" y="8838363"/>
                </a:cubicBezTo>
                <a:cubicBezTo>
                  <a:pt x="1922628" y="8900564"/>
                  <a:pt x="1692985" y="8758876"/>
                  <a:pt x="1288476" y="8838363"/>
                </a:cubicBezTo>
                <a:cubicBezTo>
                  <a:pt x="883967" y="8917850"/>
                  <a:pt x="779763" y="8807651"/>
                  <a:pt x="577792" y="8838363"/>
                </a:cubicBezTo>
                <a:cubicBezTo>
                  <a:pt x="375821" y="8869075"/>
                  <a:pt x="125685" y="8802448"/>
                  <a:pt x="0" y="8838363"/>
                </a:cubicBezTo>
                <a:cubicBezTo>
                  <a:pt x="-25387" y="8663270"/>
                  <a:pt x="40377" y="8301128"/>
                  <a:pt x="0" y="8160755"/>
                </a:cubicBezTo>
                <a:cubicBezTo>
                  <a:pt x="-40377" y="8020382"/>
                  <a:pt x="46402" y="7839599"/>
                  <a:pt x="0" y="7659915"/>
                </a:cubicBezTo>
                <a:cubicBezTo>
                  <a:pt x="-46402" y="7480231"/>
                  <a:pt x="29941" y="7344684"/>
                  <a:pt x="0" y="7159074"/>
                </a:cubicBezTo>
                <a:cubicBezTo>
                  <a:pt x="-29941" y="6973464"/>
                  <a:pt x="60363" y="6749101"/>
                  <a:pt x="0" y="6481466"/>
                </a:cubicBezTo>
                <a:cubicBezTo>
                  <a:pt x="-60363" y="6213831"/>
                  <a:pt x="32329" y="6138494"/>
                  <a:pt x="0" y="5892242"/>
                </a:cubicBezTo>
                <a:cubicBezTo>
                  <a:pt x="-32329" y="5645990"/>
                  <a:pt x="9440" y="5695883"/>
                  <a:pt x="0" y="5568169"/>
                </a:cubicBezTo>
                <a:cubicBezTo>
                  <a:pt x="-9440" y="5440455"/>
                  <a:pt x="4589" y="5199735"/>
                  <a:pt x="0" y="5067328"/>
                </a:cubicBezTo>
                <a:cubicBezTo>
                  <a:pt x="-4589" y="4934921"/>
                  <a:pt x="80596" y="4696338"/>
                  <a:pt x="0" y="4389720"/>
                </a:cubicBezTo>
                <a:cubicBezTo>
                  <a:pt x="-80596" y="4083102"/>
                  <a:pt x="13438" y="4079624"/>
                  <a:pt x="0" y="3977263"/>
                </a:cubicBezTo>
                <a:cubicBezTo>
                  <a:pt x="-13438" y="3874902"/>
                  <a:pt x="62746" y="3583820"/>
                  <a:pt x="0" y="3211272"/>
                </a:cubicBezTo>
                <a:cubicBezTo>
                  <a:pt x="-62746" y="2838724"/>
                  <a:pt x="85604" y="2620370"/>
                  <a:pt x="0" y="2445280"/>
                </a:cubicBezTo>
                <a:cubicBezTo>
                  <a:pt x="-85604" y="2270190"/>
                  <a:pt x="15429" y="2040625"/>
                  <a:pt x="0" y="1856056"/>
                </a:cubicBezTo>
                <a:cubicBezTo>
                  <a:pt x="-15429" y="1671487"/>
                  <a:pt x="67522" y="1411369"/>
                  <a:pt x="0" y="1090065"/>
                </a:cubicBezTo>
                <a:cubicBezTo>
                  <a:pt x="-67522" y="768761"/>
                  <a:pt x="61333" y="753153"/>
                  <a:pt x="0" y="500841"/>
                </a:cubicBezTo>
                <a:cubicBezTo>
                  <a:pt x="-61333" y="248529"/>
                  <a:pt x="46011" y="110433"/>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327327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
          <p:cNvSpPr txBox="1"/>
          <p:nvPr/>
        </p:nvSpPr>
        <p:spPr>
          <a:xfrm>
            <a:off x="14486795" y="5656495"/>
            <a:ext cx="15263690"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Methods and Data Analysis</a:t>
            </a:r>
            <a:endParaRPr/>
          </a:p>
        </p:txBody>
      </p:sp>
      <p:sp>
        <p:nvSpPr>
          <p:cNvPr id="90" name="Google Shape;90;p1"/>
          <p:cNvSpPr txBox="1"/>
          <p:nvPr/>
        </p:nvSpPr>
        <p:spPr>
          <a:xfrm>
            <a:off x="14352503" y="18276465"/>
            <a:ext cx="15395848"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Results</a:t>
            </a:r>
            <a:endParaRPr/>
          </a:p>
        </p:txBody>
      </p:sp>
      <p:sp>
        <p:nvSpPr>
          <p:cNvPr id="93" name="Google Shape;93;p1"/>
          <p:cNvSpPr/>
          <p:nvPr/>
        </p:nvSpPr>
        <p:spPr>
          <a:xfrm>
            <a:off x="0" y="4875853"/>
            <a:ext cx="43891200" cy="615882"/>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sp>
        <p:nvSpPr>
          <p:cNvPr id="101" name="Google Shape;101;p1"/>
          <p:cNvSpPr txBox="1"/>
          <p:nvPr/>
        </p:nvSpPr>
        <p:spPr>
          <a:xfrm>
            <a:off x="30485756" y="14650402"/>
            <a:ext cx="12810535"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Conclusions</a:t>
            </a:r>
            <a:endParaRPr/>
          </a:p>
        </p:txBody>
      </p:sp>
      <p:sp>
        <p:nvSpPr>
          <p:cNvPr id="103" name="Google Shape;103;p1"/>
          <p:cNvSpPr txBox="1"/>
          <p:nvPr/>
        </p:nvSpPr>
        <p:spPr>
          <a:xfrm>
            <a:off x="3657600" y="2995621"/>
            <a:ext cx="36576000" cy="1280160"/>
          </a:xfrm>
          <a:prstGeom prst="rect">
            <a:avLst/>
          </a:prstGeom>
          <a:noFill/>
          <a:ln>
            <a:noFill/>
          </a:ln>
        </p:spPr>
        <p:txBody>
          <a:bodyPr spcFirstLastPara="1" wrap="square" lIns="91425" tIns="45700" rIns="91425" bIns="45700" anchor="t" anchorCtr="0">
            <a:normAutofit lnSpcReduction="10000"/>
          </a:bodyPr>
          <a:lstStyle/>
          <a:p>
            <a:pPr algn="ctr">
              <a:lnSpc>
                <a:spcPct val="90000"/>
              </a:lnSpc>
              <a:buSzPts val="4000"/>
            </a:pPr>
            <a:r>
              <a:rPr lang="en-US" sz="4000" i="1">
                <a:solidFill>
                  <a:schemeClr val="tx1"/>
                </a:solidFill>
                <a:latin typeface="Calibri"/>
                <a:ea typeface="Calibri"/>
                <a:cs typeface="Calibri"/>
                <a:sym typeface="Calibri"/>
              </a:rPr>
              <a:t>Department</a:t>
            </a:r>
            <a:r>
              <a:rPr lang="en-US" sz="4000" b="0" i="1" u="none" strike="noStrike" cap="none">
                <a:solidFill>
                  <a:schemeClr val="tx1"/>
                </a:solidFill>
                <a:latin typeface="Calibri"/>
                <a:ea typeface="Calibri"/>
                <a:cs typeface="Calibri"/>
                <a:sym typeface="Calibri"/>
              </a:rPr>
              <a:t> of Physics</a:t>
            </a:r>
            <a:r>
              <a:rPr lang="en-US" sz="4000" i="1">
                <a:solidFill>
                  <a:schemeClr val="tx1"/>
                </a:solidFill>
                <a:latin typeface="Calibri"/>
                <a:ea typeface="Calibri"/>
                <a:cs typeface="Calibri"/>
                <a:sym typeface="Calibri"/>
              </a:rPr>
              <a:t> and Astronomy</a:t>
            </a:r>
            <a:r>
              <a:rPr lang="en-US" sz="4000" b="0" i="1" u="none" strike="noStrike" cap="none">
                <a:solidFill>
                  <a:schemeClr val="tx1"/>
                </a:solidFill>
                <a:latin typeface="Calibri"/>
                <a:ea typeface="Calibri"/>
                <a:cs typeface="Calibri"/>
                <a:sym typeface="Calibri"/>
              </a:rPr>
              <a:t>, </a:t>
            </a:r>
            <a:r>
              <a:rPr lang="en-US" sz="4000" i="1">
                <a:solidFill>
                  <a:schemeClr val="tx1"/>
                </a:solidFill>
                <a:latin typeface="Calibri"/>
                <a:ea typeface="Calibri"/>
                <a:cs typeface="Calibri"/>
                <a:sym typeface="Calibri"/>
              </a:rPr>
              <a:t>Pomona College</a:t>
            </a:r>
            <a:r>
              <a:rPr lang="en-US" sz="4000" b="0" i="1" u="none" strike="noStrike" cap="none">
                <a:solidFill>
                  <a:schemeClr val="tx1"/>
                </a:solidFill>
                <a:latin typeface="Calibri"/>
                <a:ea typeface="Calibri"/>
                <a:cs typeface="Calibri"/>
                <a:sym typeface="Calibri"/>
              </a:rPr>
              <a:t>, </a:t>
            </a:r>
            <a:r>
              <a:rPr lang="en-US" sz="4000" i="1">
                <a:solidFill>
                  <a:schemeClr val="tx1"/>
                </a:solidFill>
                <a:latin typeface="Calibri"/>
                <a:ea typeface="Calibri"/>
                <a:cs typeface="Calibri"/>
                <a:sym typeface="Calibri"/>
              </a:rPr>
              <a:t>Claremont CA 91711</a:t>
            </a:r>
            <a:r>
              <a:rPr lang="en-US" sz="4000" i="1" baseline="30000">
                <a:solidFill>
                  <a:schemeClr val="tx1"/>
                </a:solidFill>
                <a:latin typeface="Calibri"/>
                <a:ea typeface="Calibri"/>
                <a:cs typeface="Calibri"/>
                <a:sym typeface="Calibri"/>
              </a:rPr>
              <a:t>1</a:t>
            </a:r>
            <a:endParaRPr lang="en-US" baseline="30000">
              <a:solidFill>
                <a:schemeClr val="tx1"/>
              </a:solidFill>
            </a:endParaRPr>
          </a:p>
          <a:p>
            <a:pPr algn="ctr">
              <a:lnSpc>
                <a:spcPct val="90000"/>
              </a:lnSpc>
              <a:spcBef>
                <a:spcPts val="1200"/>
              </a:spcBef>
              <a:buClr>
                <a:schemeClr val="dk1"/>
              </a:buClr>
              <a:buSzPts val="4000"/>
            </a:pPr>
            <a:r>
              <a:rPr lang="en-US" sz="4000" i="1">
                <a:solidFill>
                  <a:schemeClr val="tx1"/>
                </a:solidFill>
                <a:latin typeface="Calibri"/>
                <a:ea typeface="Calibri"/>
                <a:cs typeface="Calibri"/>
                <a:sym typeface="Calibri"/>
              </a:rPr>
              <a:t>Center</a:t>
            </a:r>
            <a:r>
              <a:rPr lang="en-US" sz="4000" b="0" i="1" u="none" strike="noStrike" cap="none">
                <a:solidFill>
                  <a:schemeClr val="tx1"/>
                </a:solidFill>
                <a:latin typeface="Calibri"/>
                <a:ea typeface="Calibri"/>
                <a:cs typeface="Calibri"/>
                <a:sym typeface="Calibri"/>
              </a:rPr>
              <a:t> for Computational </a:t>
            </a:r>
            <a:r>
              <a:rPr lang="en-US" sz="4000" i="1">
                <a:solidFill>
                  <a:schemeClr val="tx1"/>
                </a:solidFill>
                <a:latin typeface="Calibri"/>
                <a:ea typeface="Calibri"/>
                <a:cs typeface="Calibri"/>
                <a:sym typeface="Calibri"/>
              </a:rPr>
              <a:t>Quantum Physics</a:t>
            </a:r>
            <a:r>
              <a:rPr lang="en-US" sz="4000" b="0" i="1" u="none" strike="noStrike" cap="none">
                <a:solidFill>
                  <a:schemeClr val="tx1"/>
                </a:solidFill>
                <a:latin typeface="Calibri"/>
                <a:ea typeface="Calibri"/>
                <a:cs typeface="Calibri"/>
                <a:sym typeface="Calibri"/>
              </a:rPr>
              <a:t>, Flatiron Institute, New York NY 10010</a:t>
            </a:r>
            <a:r>
              <a:rPr lang="en-US" sz="4000" b="0" i="1" u="none" strike="noStrike" cap="none" baseline="30000">
                <a:solidFill>
                  <a:schemeClr val="tx1"/>
                </a:solidFill>
                <a:latin typeface="Calibri"/>
                <a:ea typeface="Calibri"/>
                <a:cs typeface="Calibri"/>
                <a:sym typeface="Calibri"/>
              </a:rPr>
              <a:t>2</a:t>
            </a:r>
            <a:endParaRPr sz="4000" b="0" i="1" u="none" strike="noStrike" cap="none" baseline="30000">
              <a:solidFill>
                <a:schemeClr val="tx1"/>
              </a:solidFill>
              <a:latin typeface="Calibri"/>
              <a:ea typeface="Calibri"/>
              <a:cs typeface="Calibri"/>
            </a:endParaRPr>
          </a:p>
        </p:txBody>
      </p:sp>
      <p:sp>
        <p:nvSpPr>
          <p:cNvPr id="104" name="Google Shape;104;p1"/>
          <p:cNvSpPr txBox="1"/>
          <p:nvPr/>
        </p:nvSpPr>
        <p:spPr>
          <a:xfrm>
            <a:off x="4013774" y="2015588"/>
            <a:ext cx="36576000" cy="754200"/>
          </a:xfrm>
          <a:prstGeom prst="rect">
            <a:avLst/>
          </a:prstGeom>
          <a:noFill/>
          <a:ln>
            <a:noFill/>
          </a:ln>
        </p:spPr>
        <p:txBody>
          <a:bodyPr spcFirstLastPara="1" wrap="square" lIns="91425" tIns="45700" rIns="91425" bIns="45700" anchor="t" anchorCtr="0">
            <a:normAutofit/>
          </a:bodyPr>
          <a:lstStyle/>
          <a:p>
            <a:pPr algn="ctr">
              <a:lnSpc>
                <a:spcPct val="90000"/>
              </a:lnSpc>
              <a:buClr>
                <a:schemeClr val="dk1"/>
              </a:buClr>
              <a:buSzPts val="4800"/>
            </a:pPr>
            <a:r>
              <a:rPr lang="en-US" sz="4800">
                <a:solidFill>
                  <a:schemeClr val="dk1"/>
                </a:solidFill>
                <a:latin typeface="Calibri"/>
                <a:ea typeface="Calibri"/>
                <a:cs typeface="Calibri"/>
                <a:sym typeface="Calibri"/>
              </a:rPr>
              <a:t>Collins Kariuki</a:t>
            </a:r>
            <a:r>
              <a:rPr lang="en-US" sz="4800" baseline="30000">
                <a:solidFill>
                  <a:schemeClr val="dk1"/>
                </a:solidFill>
                <a:latin typeface="Calibri"/>
                <a:ea typeface="Calibri"/>
                <a:cs typeface="Calibri"/>
                <a:sym typeface="Calibri"/>
              </a:rPr>
              <a:t>1,2</a:t>
            </a:r>
            <a:r>
              <a:rPr lang="en-US" sz="4800" b="0" i="0" u="none" strike="noStrike" cap="none">
                <a:solidFill>
                  <a:schemeClr val="dk1"/>
                </a:solidFill>
                <a:latin typeface="Calibri"/>
                <a:ea typeface="Calibri"/>
                <a:cs typeface="Calibri"/>
                <a:sym typeface="Calibri"/>
              </a:rPr>
              <a:t>, </a:t>
            </a:r>
            <a:r>
              <a:rPr lang="en-US" sz="4800">
                <a:latin typeface="Calibri"/>
                <a:ea typeface="Calibri"/>
                <a:sym typeface="Calibri"/>
              </a:rPr>
              <a:t>Sophie Beck</a:t>
            </a:r>
            <a:r>
              <a:rPr lang="en-US" sz="4800" baseline="30000">
                <a:latin typeface="Calibri"/>
                <a:ea typeface="Calibri"/>
                <a:sym typeface="Calibri"/>
              </a:rPr>
              <a:t>2</a:t>
            </a:r>
            <a:r>
              <a:rPr lang="en-US" sz="4800">
                <a:solidFill>
                  <a:schemeClr val="dk1"/>
                </a:solidFill>
                <a:latin typeface="Calibri"/>
                <a:ea typeface="Calibri"/>
                <a:cs typeface="Calibri"/>
                <a:sym typeface="Calibri"/>
              </a:rPr>
              <a:t>, Olivier Gingras</a:t>
            </a:r>
            <a:r>
              <a:rPr lang="en-US" sz="4800" baseline="30000">
                <a:solidFill>
                  <a:schemeClr val="dk1"/>
                </a:solidFill>
                <a:latin typeface="Calibri"/>
                <a:ea typeface="Calibri"/>
                <a:cs typeface="Calibri"/>
                <a:sym typeface="Calibri"/>
              </a:rPr>
              <a:t>2</a:t>
            </a:r>
            <a:endParaRPr lang="en-US" sz="4800" baseline="30000">
              <a:solidFill>
                <a:schemeClr val="dk1"/>
              </a:solidFill>
              <a:latin typeface="Calibri"/>
              <a:ea typeface="Calibri"/>
              <a:cs typeface="Calibri"/>
            </a:endParaRPr>
          </a:p>
          <a:p>
            <a:pPr algn="ctr">
              <a:lnSpc>
                <a:spcPct val="90000"/>
              </a:lnSpc>
              <a:buSzPts val="4800"/>
            </a:pPr>
            <a:endParaRPr lang="en-US" sz="4800">
              <a:solidFill>
                <a:schemeClr val="dk1"/>
              </a:solidFill>
              <a:latin typeface="Calibri"/>
              <a:cs typeface="Calibri"/>
            </a:endParaRPr>
          </a:p>
        </p:txBody>
      </p:sp>
      <p:sp>
        <p:nvSpPr>
          <p:cNvPr id="105" name="Google Shape;105;p1"/>
          <p:cNvSpPr txBox="1"/>
          <p:nvPr/>
        </p:nvSpPr>
        <p:spPr>
          <a:xfrm>
            <a:off x="339296" y="366243"/>
            <a:ext cx="42947958" cy="1617616"/>
          </a:xfrm>
          <a:prstGeom prst="rect">
            <a:avLst/>
          </a:prstGeom>
          <a:noFill/>
          <a:ln>
            <a:noFill/>
          </a:ln>
        </p:spPr>
        <p:txBody>
          <a:bodyPr spcFirstLastPara="1" wrap="square" lIns="91425" tIns="45700" rIns="91425" bIns="45700" anchor="t" anchorCtr="0">
            <a:noAutofit/>
          </a:bodyPr>
          <a:lstStyle/>
          <a:p>
            <a:pPr algn="ctr">
              <a:lnSpc>
                <a:spcPct val="90000"/>
              </a:lnSpc>
              <a:buClr>
                <a:schemeClr val="accent2"/>
              </a:buClr>
              <a:buSzPts val="8400"/>
            </a:pPr>
            <a:r>
              <a:rPr lang="en-US" sz="7500">
                <a:solidFill>
                  <a:srgbClr val="7030A0"/>
                </a:solidFill>
                <a:latin typeface="Calibri"/>
                <a:cs typeface="Calibri"/>
              </a:rPr>
              <a:t>Analytical Tight-Binding Expressions from First Principle Calculations</a:t>
            </a:r>
          </a:p>
        </p:txBody>
      </p:sp>
      <p:sp>
        <p:nvSpPr>
          <p:cNvPr id="109" name="Google Shape;109;p1"/>
          <p:cNvSpPr txBox="1"/>
          <p:nvPr/>
        </p:nvSpPr>
        <p:spPr>
          <a:xfrm>
            <a:off x="421387" y="12203339"/>
            <a:ext cx="13196010" cy="753900"/>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Calibri"/>
                <a:cs typeface="Calibri"/>
                <a:sym typeface="Calibri"/>
              </a:rPr>
              <a:t>Background and Introduction</a:t>
            </a:r>
            <a:endParaRPr/>
          </a:p>
        </p:txBody>
      </p:sp>
      <p:pic>
        <p:nvPicPr>
          <p:cNvPr id="2" name="Picture 2" descr="A black background with purple and grey text&#10;&#10;Description automatically generated">
            <a:extLst>
              <a:ext uri="{FF2B5EF4-FFF2-40B4-BE49-F238E27FC236}">
                <a16:creationId xmlns:a16="http://schemas.microsoft.com/office/drawing/2014/main" id="{18635844-6738-7093-2F3B-A3B321B432F5}"/>
              </a:ext>
            </a:extLst>
          </p:cNvPr>
          <p:cNvPicPr>
            <a:picLocks noChangeAspect="1"/>
          </p:cNvPicPr>
          <p:nvPr/>
        </p:nvPicPr>
        <p:blipFill>
          <a:blip r:embed="rId3"/>
          <a:stretch>
            <a:fillRect/>
          </a:stretch>
        </p:blipFill>
        <p:spPr>
          <a:xfrm>
            <a:off x="613812" y="1736110"/>
            <a:ext cx="9339095" cy="2836046"/>
          </a:xfrm>
          <a:prstGeom prst="rect">
            <a:avLst/>
          </a:prstGeom>
        </p:spPr>
      </p:pic>
      <p:pic>
        <p:nvPicPr>
          <p:cNvPr id="3" name="Picture 3" descr="Blue text on a black background&#10;&#10;Description automatically generated">
            <a:extLst>
              <a:ext uri="{FF2B5EF4-FFF2-40B4-BE49-F238E27FC236}">
                <a16:creationId xmlns:a16="http://schemas.microsoft.com/office/drawing/2014/main" id="{8B7B0053-02EB-FE16-B3A7-09B8101C1037}"/>
              </a:ext>
            </a:extLst>
          </p:cNvPr>
          <p:cNvPicPr>
            <a:picLocks noChangeAspect="1"/>
          </p:cNvPicPr>
          <p:nvPr/>
        </p:nvPicPr>
        <p:blipFill>
          <a:blip r:embed="rId4"/>
          <a:stretch>
            <a:fillRect/>
          </a:stretch>
        </p:blipFill>
        <p:spPr>
          <a:xfrm>
            <a:off x="36504705" y="1608723"/>
            <a:ext cx="6855455" cy="2857122"/>
          </a:xfrm>
          <a:prstGeom prst="rect">
            <a:avLst/>
          </a:prstGeom>
        </p:spPr>
      </p:pic>
      <p:sp>
        <p:nvSpPr>
          <p:cNvPr id="12" name="Rounded Rectangle 11">
            <a:extLst>
              <a:ext uri="{FF2B5EF4-FFF2-40B4-BE49-F238E27FC236}">
                <a16:creationId xmlns:a16="http://schemas.microsoft.com/office/drawing/2014/main" id="{297203A4-C2D0-CF8B-3997-368951F6CE19}"/>
              </a:ext>
            </a:extLst>
          </p:cNvPr>
          <p:cNvSpPr/>
          <p:nvPr/>
        </p:nvSpPr>
        <p:spPr>
          <a:xfrm>
            <a:off x="4614548" y="13378556"/>
            <a:ext cx="4479377" cy="4437741"/>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t>For systems of a few 100–1000 atoms, DFT can be employed to find the ground state density and energy of the interacting system without explicitly calculating the many-electron wavefunction.</a:t>
            </a:r>
          </a:p>
        </p:txBody>
      </p:sp>
      <p:sp>
        <p:nvSpPr>
          <p:cNvPr id="25" name="Rounded Rectangle 24">
            <a:extLst>
              <a:ext uri="{FF2B5EF4-FFF2-40B4-BE49-F238E27FC236}">
                <a16:creationId xmlns:a16="http://schemas.microsoft.com/office/drawing/2014/main" id="{B3ACFCF8-E5AC-35E9-291E-7565A81BAE20}"/>
              </a:ext>
            </a:extLst>
          </p:cNvPr>
          <p:cNvSpPr/>
          <p:nvPr/>
        </p:nvSpPr>
        <p:spPr>
          <a:xfrm>
            <a:off x="9451485" y="13335833"/>
            <a:ext cx="4016169" cy="4437741"/>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t>In larger systems of 10,000 or more atoms, we adopt a semi-empirical approach, including adjustable parameters to match experimental observations.</a:t>
            </a:r>
          </a:p>
        </p:txBody>
      </p:sp>
      <p:sp>
        <p:nvSpPr>
          <p:cNvPr id="7" name="TextBox 6">
            <a:extLst>
              <a:ext uri="{FF2B5EF4-FFF2-40B4-BE49-F238E27FC236}">
                <a16:creationId xmlns:a16="http://schemas.microsoft.com/office/drawing/2014/main" id="{DBEB8274-87E0-AC61-0503-D71700B58C89}"/>
              </a:ext>
            </a:extLst>
          </p:cNvPr>
          <p:cNvSpPr txBox="1"/>
          <p:nvPr/>
        </p:nvSpPr>
        <p:spPr>
          <a:xfrm>
            <a:off x="600972" y="19125285"/>
            <a:ext cx="12990285" cy="14126944"/>
          </a:xfrm>
          <a:prstGeom prst="rect">
            <a:avLst/>
          </a:prstGeom>
          <a:noFill/>
        </p:spPr>
        <p:txBody>
          <a:bodyPr wrap="square" rtlCol="0">
            <a:spAutoFit/>
          </a:bodyPr>
          <a:lstStyle/>
          <a:p>
            <a:pPr algn="just"/>
            <a:r>
              <a:rPr lang="en-US" sz="3000" dirty="0"/>
              <a:t>If you model electrons as tightly bound to atoms, you get the TB model which assumes that main electronic behavior arises from interactions between neighboring atoms, where electrons hop between atomic orbitals through tunneling or wavefunction overlap.</a:t>
            </a:r>
          </a:p>
          <a:p>
            <a:pPr algn="just"/>
            <a:endParaRPr lang="en-US" sz="1800" dirty="0"/>
          </a:p>
          <a:p>
            <a:pPr algn="just"/>
            <a:r>
              <a:rPr lang="en-US" sz="3000" dirty="0"/>
              <a:t>     The TB model is a minimal model that serves as a foundation for studying electron behavior in metals, including the origins of magnetism and superconductivity:</a:t>
            </a:r>
          </a:p>
          <a:p>
            <a:pPr algn="just"/>
            <a:endParaRPr lang="en-US" sz="3000" dirty="0"/>
          </a:p>
          <a:p>
            <a:pPr algn="just"/>
            <a:r>
              <a:rPr lang="en-US" sz="3000" dirty="0"/>
              <a:t>	For theorists, it reduces the number of parameters, from which they can study the effects of the parameters separately.</a:t>
            </a:r>
          </a:p>
          <a:p>
            <a:pPr algn="just"/>
            <a:endParaRPr lang="en-US" sz="3000" dirty="0"/>
          </a:p>
          <a:p>
            <a:pPr algn="just"/>
            <a:r>
              <a:rPr lang="en-US" sz="3000" dirty="0"/>
              <a:t>	For experimentalists, it’s useful for a one-body description of the electronic structure. Therefore, if they can understand their data by using a simple representation like a TB model, their data can be understood simply.</a:t>
            </a:r>
          </a:p>
          <a:p>
            <a:pPr algn="just"/>
            <a:endParaRPr lang="en-US" sz="3000" dirty="0"/>
          </a:p>
          <a:p>
            <a:pPr algn="just"/>
            <a:endParaRPr lang="en-US" sz="3000" dirty="0"/>
          </a:p>
          <a:p>
            <a:pPr algn="just"/>
            <a:r>
              <a:rPr lang="en-US" sz="3000" dirty="0"/>
              <a:t>An analytical TB model with a restricted number of parameters can help experimentalists fit their data.</a:t>
            </a:r>
            <a:endParaRPr lang="en-US" sz="1800" dirty="0"/>
          </a:p>
          <a:p>
            <a:pPr algn="just"/>
            <a:endParaRPr lang="en-US" sz="1800" dirty="0"/>
          </a:p>
          <a:p>
            <a:pPr algn="just"/>
            <a:endParaRPr lang="en-US" sz="3000" dirty="0"/>
          </a:p>
          <a:p>
            <a:pPr algn="just"/>
            <a:endParaRPr lang="en-US" sz="3000" dirty="0"/>
          </a:p>
          <a:p>
            <a:pPr algn="just"/>
            <a:r>
              <a:rPr lang="en-US" sz="3000" dirty="0"/>
              <a:t>The TB Hamiltonian:</a:t>
            </a:r>
          </a:p>
          <a:p>
            <a:pPr algn="just"/>
            <a:endParaRPr lang="en-US" sz="3000" dirty="0"/>
          </a:p>
          <a:p>
            <a:pPr algn="just"/>
            <a:endParaRPr lang="en-US" sz="3000" dirty="0"/>
          </a:p>
          <a:p>
            <a:pPr algn="just"/>
            <a:endParaRPr lang="en-US" sz="3000" dirty="0"/>
          </a:p>
          <a:p>
            <a:pPr algn="just"/>
            <a:endParaRPr lang="en-US" sz="3000" dirty="0"/>
          </a:p>
          <a:p>
            <a:pPr algn="just"/>
            <a:r>
              <a:rPr lang="en-US" sz="3000" dirty="0"/>
              <a:t>The TB model doesn't consider everything about the electrons but focuses on the electron’s hopping behavior, captured by </a:t>
            </a:r>
            <a:r>
              <a:rPr lang="en-US" sz="3000" b="1" dirty="0"/>
              <a:t>t</a:t>
            </a:r>
            <a:r>
              <a:rPr lang="en-US" sz="3000" dirty="0"/>
              <a:t>.</a:t>
            </a:r>
          </a:p>
          <a:p>
            <a:pPr algn="just"/>
            <a:r>
              <a:rPr lang="en-US" sz="3000" dirty="0"/>
              <a:t> </a:t>
            </a:r>
          </a:p>
          <a:p>
            <a:pPr algn="just"/>
            <a:br>
              <a:rPr lang="en-US" sz="1800" dirty="0"/>
            </a:br>
            <a:endParaRPr lang="en-US" sz="1800" dirty="0"/>
          </a:p>
        </p:txBody>
      </p:sp>
      <p:pic>
        <p:nvPicPr>
          <p:cNvPr id="28" name="Picture 27" descr="A group of black letters&#10;&#10;Description automatically generated">
            <a:extLst>
              <a:ext uri="{FF2B5EF4-FFF2-40B4-BE49-F238E27FC236}">
                <a16:creationId xmlns:a16="http://schemas.microsoft.com/office/drawing/2014/main" id="{5373BA1D-2BA0-EC05-50BA-A738E7226F3F}"/>
              </a:ext>
            </a:extLst>
          </p:cNvPr>
          <p:cNvPicPr>
            <a:picLocks noChangeAspect="1"/>
          </p:cNvPicPr>
          <p:nvPr/>
        </p:nvPicPr>
        <p:blipFill>
          <a:blip r:embed="rId5"/>
          <a:stretch>
            <a:fillRect/>
          </a:stretch>
        </p:blipFill>
        <p:spPr>
          <a:xfrm>
            <a:off x="4435015" y="28398834"/>
            <a:ext cx="8326667" cy="1640665"/>
          </a:xfrm>
          <a:prstGeom prst="rect">
            <a:avLst/>
          </a:prstGeom>
          <a:noFill/>
          <a:effectLst>
            <a:glow rad="228600">
              <a:schemeClr val="accent2">
                <a:satMod val="175000"/>
                <a:alpha val="40000"/>
              </a:schemeClr>
            </a:glow>
            <a:innerShdw blurRad="63500" dist="50800" dir="13500000">
              <a:prstClr val="black">
                <a:alpha val="50000"/>
              </a:prstClr>
            </a:innerShdw>
            <a:softEdge rad="0"/>
          </a:effectLst>
        </p:spPr>
      </p:pic>
      <p:sp>
        <p:nvSpPr>
          <p:cNvPr id="24" name="TextBox 23">
            <a:extLst>
              <a:ext uri="{FF2B5EF4-FFF2-40B4-BE49-F238E27FC236}">
                <a16:creationId xmlns:a16="http://schemas.microsoft.com/office/drawing/2014/main" id="{7BE87B0E-EB43-C0C3-B161-41C918FBB85A}"/>
              </a:ext>
            </a:extLst>
          </p:cNvPr>
          <p:cNvSpPr txBox="1"/>
          <p:nvPr/>
        </p:nvSpPr>
        <p:spPr>
          <a:xfrm>
            <a:off x="14352495" y="19307520"/>
            <a:ext cx="9197708" cy="1938992"/>
          </a:xfrm>
          <a:prstGeom prst="rect">
            <a:avLst/>
          </a:prstGeom>
          <a:noFill/>
        </p:spPr>
        <p:txBody>
          <a:bodyPr wrap="square" rtlCol="0">
            <a:spAutoFit/>
          </a:bodyPr>
          <a:lstStyle/>
          <a:p>
            <a:pPr algn="just"/>
            <a:r>
              <a:rPr lang="en-US" sz="3000"/>
              <a:t>      We tested our function on various cuprates, including La</a:t>
            </a:r>
            <a:r>
              <a:rPr lang="en-US" sz="3000" baseline="-25000"/>
              <a:t>2</a:t>
            </a:r>
            <a:r>
              <a:rPr lang="en-US" sz="3000"/>
              <a:t>CuO</a:t>
            </a:r>
            <a:r>
              <a:rPr lang="en-US" sz="3000" baseline="-25000"/>
              <a:t>4</a:t>
            </a:r>
            <a:r>
              <a:rPr lang="en-US" sz="3000"/>
              <a:t> (lanthanum cuprate), a superconductor. This system has one orbital and one site per unit cell.</a:t>
            </a:r>
          </a:p>
        </p:txBody>
      </p:sp>
      <p:sp>
        <p:nvSpPr>
          <p:cNvPr id="31" name="TextBox 30">
            <a:extLst>
              <a:ext uri="{FF2B5EF4-FFF2-40B4-BE49-F238E27FC236}">
                <a16:creationId xmlns:a16="http://schemas.microsoft.com/office/drawing/2014/main" id="{ECEBD753-E9AA-1365-A0F8-9E81DD76051A}"/>
              </a:ext>
            </a:extLst>
          </p:cNvPr>
          <p:cNvSpPr txBox="1"/>
          <p:nvPr/>
        </p:nvSpPr>
        <p:spPr>
          <a:xfrm>
            <a:off x="14587824" y="29320493"/>
            <a:ext cx="14728432" cy="3323987"/>
          </a:xfrm>
          <a:prstGeom prst="rect">
            <a:avLst/>
          </a:prstGeom>
          <a:noFill/>
        </p:spPr>
        <p:txBody>
          <a:bodyPr wrap="square" rtlCol="0">
            <a:spAutoFit/>
          </a:bodyPr>
          <a:lstStyle/>
          <a:p>
            <a:endParaRPr lang="en-US" sz="3000"/>
          </a:p>
          <a:p>
            <a:r>
              <a:rPr lang="en-US" sz="3000"/>
              <a:t>      The analytical Hamiltonian is a 1-by-1 matrix since orbital hopping occurs only within one orbital for lanthanum cuprate.</a:t>
            </a:r>
          </a:p>
          <a:p>
            <a:endParaRPr lang="en-US" sz="3000"/>
          </a:p>
          <a:p>
            <a:r>
              <a:rPr lang="en-US" sz="3000"/>
              <a:t>      The Hamiltonian efficiently captures essential features of the crystalline material, such as the onsite energies of the home unit cell and the symbolic hopping amplitudes.</a:t>
            </a:r>
          </a:p>
        </p:txBody>
      </p:sp>
      <p:sp>
        <p:nvSpPr>
          <p:cNvPr id="33" name="TextBox 32">
            <a:extLst>
              <a:ext uri="{FF2B5EF4-FFF2-40B4-BE49-F238E27FC236}">
                <a16:creationId xmlns:a16="http://schemas.microsoft.com/office/drawing/2014/main" id="{0047E998-1092-E1EC-06AF-94A587CB421A}"/>
              </a:ext>
            </a:extLst>
          </p:cNvPr>
          <p:cNvSpPr txBox="1"/>
          <p:nvPr/>
        </p:nvSpPr>
        <p:spPr>
          <a:xfrm>
            <a:off x="30424420" y="15625994"/>
            <a:ext cx="13068852" cy="10248960"/>
          </a:xfrm>
          <a:prstGeom prst="rect">
            <a:avLst/>
          </a:prstGeom>
          <a:noFill/>
        </p:spPr>
        <p:txBody>
          <a:bodyPr wrap="square" rtlCol="0">
            <a:spAutoFit/>
          </a:bodyPr>
          <a:lstStyle/>
          <a:p>
            <a:pPr algn="just"/>
            <a:r>
              <a:rPr lang="en-US" sz="3000"/>
              <a:t>Ab initio DFT calculations provide electronic properties and structures. Wannier90 generates Maximally Localized Wannier Functions through Wannier interpolation.</a:t>
            </a:r>
          </a:p>
          <a:p>
            <a:pPr algn="just"/>
            <a:endParaRPr lang="en-US" sz="3000"/>
          </a:p>
          <a:p>
            <a:pPr algn="just"/>
            <a:r>
              <a:rPr lang="en-US" sz="3000"/>
              <a:t>We developed a function that generates a succinct analytical TB Hamiltonian in k-space. Users can customize the Hamiltonian's appearance and precision, aiding symmetrical hopping amplitude verification. Additionally, our function is compatible with both 2D (hopping in a plane) and 3D cases, providing versatility in modeling.</a:t>
            </a:r>
          </a:p>
          <a:p>
            <a:pPr algn="just"/>
            <a:endParaRPr lang="en-US" sz="3000"/>
          </a:p>
          <a:p>
            <a:pPr algn="just"/>
            <a:r>
              <a:rPr lang="en-US" sz="3000"/>
              <a:t>The choice of hopping norm cutoff is crucial. Too high and important hopping parameters may be excluded, leading to a great mismatch with the full Wannier90 model. Too low, and insignificant terms may clutter the Hamiltonian. To address this, we offer users the option to generate a band structure for cutoff comparison.</a:t>
            </a:r>
          </a:p>
          <a:p>
            <a:pPr algn="just"/>
            <a:endParaRPr lang="en-US" sz="3000"/>
          </a:p>
          <a:p>
            <a:pPr algn="just"/>
            <a:endParaRPr lang="en-US" sz="3000"/>
          </a:p>
          <a:p>
            <a:pPr algn="just"/>
            <a:r>
              <a:rPr lang="en-US" sz="3000"/>
              <a:t>Our work will be included in the Center for Computational Quantum Physics TRIQS (</a:t>
            </a:r>
            <a:r>
              <a:rPr lang="en-US" sz="3000" b="1"/>
              <a:t>T</a:t>
            </a:r>
            <a:r>
              <a:rPr lang="en-US" sz="3000"/>
              <a:t>oolbox for </a:t>
            </a:r>
            <a:r>
              <a:rPr lang="en-US" sz="3000" b="1"/>
              <a:t>R</a:t>
            </a:r>
            <a:r>
              <a:rPr lang="en-US" sz="3000"/>
              <a:t>esearch on </a:t>
            </a:r>
            <a:r>
              <a:rPr lang="en-US" sz="3000" b="1"/>
              <a:t>I</a:t>
            </a:r>
            <a:r>
              <a:rPr lang="en-US" sz="3000"/>
              <a:t>nteracting </a:t>
            </a:r>
            <a:r>
              <a:rPr lang="en-US" sz="3000" b="1"/>
              <a:t>Q</a:t>
            </a:r>
            <a:r>
              <a:rPr lang="en-US" sz="3000"/>
              <a:t>uantum </a:t>
            </a:r>
            <a:r>
              <a:rPr lang="en-US" sz="3000" b="1"/>
              <a:t>S</a:t>
            </a:r>
            <a:r>
              <a:rPr lang="en-US" sz="3000"/>
              <a:t>ystems) package.</a:t>
            </a:r>
          </a:p>
          <a:p>
            <a:pPr algn="just"/>
            <a:endParaRPr lang="en-US" sz="3000"/>
          </a:p>
          <a:p>
            <a:pPr algn="just"/>
            <a:r>
              <a:rPr lang="en-US" sz="3000"/>
              <a:t>Additionally, we developed an interactive tutorial providing a step-by-step guide to using our function and generating comparative band structures.</a:t>
            </a:r>
          </a:p>
        </p:txBody>
      </p:sp>
      <p:sp>
        <p:nvSpPr>
          <p:cNvPr id="22" name="TextBox 21">
            <a:extLst>
              <a:ext uri="{FF2B5EF4-FFF2-40B4-BE49-F238E27FC236}">
                <a16:creationId xmlns:a16="http://schemas.microsoft.com/office/drawing/2014/main" id="{F7A30DD6-6ABF-58BF-39FD-709A90D33111}"/>
              </a:ext>
            </a:extLst>
          </p:cNvPr>
          <p:cNvSpPr txBox="1"/>
          <p:nvPr/>
        </p:nvSpPr>
        <p:spPr>
          <a:xfrm>
            <a:off x="635720" y="6872111"/>
            <a:ext cx="12955537" cy="4708981"/>
          </a:xfrm>
          <a:prstGeom prst="rect">
            <a:avLst/>
          </a:prstGeom>
          <a:noFill/>
        </p:spPr>
        <p:txBody>
          <a:bodyPr wrap="square" rtlCol="0">
            <a:spAutoFit/>
          </a:bodyPr>
          <a:lstStyle/>
          <a:p>
            <a:pPr algn="just"/>
            <a:r>
              <a:rPr lang="en-US" sz="3000">
                <a:solidFill>
                  <a:srgbClr val="000000"/>
                </a:solidFill>
                <a:effectLst/>
                <a:latin typeface="Arial" panose="020B0604020202020204" pitchFamily="34" charset="0"/>
              </a:rPr>
              <a:t>The tight-binding (TB) model is used to study the behavior of conductors, semiconductors, and insulators. </a:t>
            </a:r>
          </a:p>
          <a:p>
            <a:pPr algn="just"/>
            <a:endParaRPr lang="en-US" sz="3000">
              <a:latin typeface="Arial" panose="020B0604020202020204" pitchFamily="34" charset="0"/>
            </a:endParaRPr>
          </a:p>
          <a:p>
            <a:pPr algn="just"/>
            <a:r>
              <a:rPr lang="en-US" sz="3000">
                <a:solidFill>
                  <a:srgbClr val="000000"/>
                </a:solidFill>
                <a:effectLst/>
                <a:latin typeface="Arial" panose="020B0604020202020204" pitchFamily="34" charset="0"/>
              </a:rPr>
              <a:t>Experimental physicists use this model to compare their electronic band structure measurements, e.g., via Angle-Resolved Photoemission Spectroscopy (ARPES), with theoretical predictions.</a:t>
            </a:r>
          </a:p>
          <a:p>
            <a:pPr algn="just"/>
            <a:endParaRPr lang="en-US" sz="3000">
              <a:solidFill>
                <a:srgbClr val="000000"/>
              </a:solidFill>
              <a:effectLst/>
              <a:latin typeface="Times"/>
            </a:endParaRPr>
          </a:p>
          <a:p>
            <a:pPr algn="just"/>
            <a:r>
              <a:rPr lang="en-US" sz="3000">
                <a:solidFill>
                  <a:srgbClr val="000000"/>
                </a:solidFill>
                <a:effectLst/>
                <a:latin typeface="Arial" panose="020B0604020202020204" pitchFamily="34" charset="0"/>
              </a:rPr>
              <a:t>The aim of my project was to create a function that would accurately compute and generate a succinct and intuitive analytical Hamiltonian output drawing from the TB model’s tractability.</a:t>
            </a:r>
          </a:p>
        </p:txBody>
      </p:sp>
      <p:sp>
        <p:nvSpPr>
          <p:cNvPr id="34" name="Rounded Rectangle 33">
            <a:extLst>
              <a:ext uri="{FF2B5EF4-FFF2-40B4-BE49-F238E27FC236}">
                <a16:creationId xmlns:a16="http://schemas.microsoft.com/office/drawing/2014/main" id="{B23CBE65-A63F-9CF6-9466-04240C368B31}"/>
              </a:ext>
            </a:extLst>
          </p:cNvPr>
          <p:cNvSpPr/>
          <p:nvPr/>
        </p:nvSpPr>
        <p:spPr>
          <a:xfrm>
            <a:off x="14954716" y="6960034"/>
            <a:ext cx="3918634" cy="2251234"/>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t>Ab initio (first principles) DFT calculation using e.g., Quantum Espresso</a:t>
            </a:r>
          </a:p>
        </p:txBody>
      </p:sp>
      <p:sp>
        <p:nvSpPr>
          <p:cNvPr id="36" name="Rounded Rectangle 35">
            <a:extLst>
              <a:ext uri="{FF2B5EF4-FFF2-40B4-BE49-F238E27FC236}">
                <a16:creationId xmlns:a16="http://schemas.microsoft.com/office/drawing/2014/main" id="{608A5ADA-64F8-E6E0-19C6-72AC40D85345}"/>
              </a:ext>
            </a:extLst>
          </p:cNvPr>
          <p:cNvSpPr/>
          <p:nvPr/>
        </p:nvSpPr>
        <p:spPr>
          <a:xfrm>
            <a:off x="20747638" y="6960034"/>
            <a:ext cx="3019324" cy="2294678"/>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t>Wannier interpolation using e.g., Wannier90</a:t>
            </a:r>
          </a:p>
        </p:txBody>
      </p:sp>
      <p:sp>
        <p:nvSpPr>
          <p:cNvPr id="37" name="Rounded Rectangle 36">
            <a:extLst>
              <a:ext uri="{FF2B5EF4-FFF2-40B4-BE49-F238E27FC236}">
                <a16:creationId xmlns:a16="http://schemas.microsoft.com/office/drawing/2014/main" id="{A1E74AC1-8D55-CE47-481D-BB748348C6A5}"/>
              </a:ext>
            </a:extLst>
          </p:cNvPr>
          <p:cNvSpPr/>
          <p:nvPr/>
        </p:nvSpPr>
        <p:spPr>
          <a:xfrm>
            <a:off x="26060023" y="7048153"/>
            <a:ext cx="3079453" cy="2163115"/>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t>A simple approximate tight-binding model !!!</a:t>
            </a:r>
          </a:p>
        </p:txBody>
      </p:sp>
      <p:sp>
        <p:nvSpPr>
          <p:cNvPr id="40" name="Google Shape;109;p1">
            <a:extLst>
              <a:ext uri="{FF2B5EF4-FFF2-40B4-BE49-F238E27FC236}">
                <a16:creationId xmlns:a16="http://schemas.microsoft.com/office/drawing/2014/main" id="{F298BE3D-C8BB-CEC3-7C84-A4722122C717}"/>
              </a:ext>
            </a:extLst>
          </p:cNvPr>
          <p:cNvSpPr txBox="1"/>
          <p:nvPr/>
        </p:nvSpPr>
        <p:spPr>
          <a:xfrm>
            <a:off x="421386" y="5661782"/>
            <a:ext cx="13323587" cy="753900"/>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Calibri"/>
                <a:cs typeface="Calibri"/>
                <a:sym typeface="Calibri"/>
              </a:rPr>
              <a:t>Abstract</a:t>
            </a:r>
            <a:endParaRPr/>
          </a:p>
        </p:txBody>
      </p:sp>
      <p:sp>
        <p:nvSpPr>
          <p:cNvPr id="44" name="TextBox 43">
            <a:extLst>
              <a:ext uri="{FF2B5EF4-FFF2-40B4-BE49-F238E27FC236}">
                <a16:creationId xmlns:a16="http://schemas.microsoft.com/office/drawing/2014/main" id="{C93B1227-EFD8-A351-611A-2C06E6CA72DF}"/>
              </a:ext>
            </a:extLst>
          </p:cNvPr>
          <p:cNvSpPr txBox="1"/>
          <p:nvPr/>
        </p:nvSpPr>
        <p:spPr>
          <a:xfrm>
            <a:off x="30771270" y="13043650"/>
            <a:ext cx="12071211" cy="1938992"/>
          </a:xfrm>
          <a:prstGeom prst="rect">
            <a:avLst/>
          </a:prstGeom>
          <a:noFill/>
        </p:spPr>
        <p:txBody>
          <a:bodyPr wrap="square" rtlCol="0">
            <a:spAutoFit/>
          </a:bodyPr>
          <a:lstStyle/>
          <a:p>
            <a:pPr algn="just"/>
            <a:r>
              <a:rPr lang="en-US" sz="3000"/>
              <a:t>Lowering the hopping norm cutoff makes the model resemble the full Wannier90 model more closely, as it involves fewer hopping parameters.</a:t>
            </a:r>
          </a:p>
          <a:p>
            <a:pPr algn="just"/>
            <a:endParaRPr lang="en-US" sz="3000"/>
          </a:p>
        </p:txBody>
      </p:sp>
      <p:pic>
        <p:nvPicPr>
          <p:cNvPr id="51" name="Picture 50" descr="A math equations and symbols&#10;&#10;Description automatically generated">
            <a:extLst>
              <a:ext uri="{FF2B5EF4-FFF2-40B4-BE49-F238E27FC236}">
                <a16:creationId xmlns:a16="http://schemas.microsoft.com/office/drawing/2014/main" id="{3F670C1A-50E3-0266-E49B-4BF2BD8EADAF}"/>
              </a:ext>
            </a:extLst>
          </p:cNvPr>
          <p:cNvPicPr>
            <a:picLocks noChangeAspect="1"/>
          </p:cNvPicPr>
          <p:nvPr/>
        </p:nvPicPr>
        <p:blipFill>
          <a:blip r:embed="rId6"/>
          <a:stretch>
            <a:fillRect/>
          </a:stretch>
        </p:blipFill>
        <p:spPr>
          <a:xfrm>
            <a:off x="19094042" y="16884354"/>
            <a:ext cx="4170576" cy="966994"/>
          </a:xfrm>
          <a:prstGeom prst="rect">
            <a:avLst/>
          </a:prstGeom>
          <a:effectLst>
            <a:glow rad="570408">
              <a:schemeClr val="accent2">
                <a:satMod val="175000"/>
                <a:alpha val="38645"/>
              </a:schemeClr>
            </a:glow>
          </a:effectLst>
        </p:spPr>
      </p:pic>
      <p:sp>
        <p:nvSpPr>
          <p:cNvPr id="52" name="TextBox 51">
            <a:extLst>
              <a:ext uri="{FF2B5EF4-FFF2-40B4-BE49-F238E27FC236}">
                <a16:creationId xmlns:a16="http://schemas.microsoft.com/office/drawing/2014/main" id="{CAF29669-7F55-4FDD-5992-EFC15672155A}"/>
              </a:ext>
            </a:extLst>
          </p:cNvPr>
          <p:cNvSpPr txBox="1"/>
          <p:nvPr/>
        </p:nvSpPr>
        <p:spPr>
          <a:xfrm>
            <a:off x="15222581" y="9736591"/>
            <a:ext cx="13858354" cy="8401779"/>
          </a:xfrm>
          <a:prstGeom prst="rect">
            <a:avLst/>
          </a:prstGeom>
          <a:noFill/>
        </p:spPr>
        <p:txBody>
          <a:bodyPr wrap="square" rtlCol="0">
            <a:spAutoFit/>
          </a:bodyPr>
          <a:lstStyle/>
          <a:p>
            <a:pPr algn="just"/>
            <a:r>
              <a:rPr lang="en-US" sz="3000" dirty="0"/>
              <a:t>Interface with Wannier90 to get hopping parameters and onsite energies.</a:t>
            </a:r>
          </a:p>
          <a:p>
            <a:pPr algn="just"/>
            <a:endParaRPr lang="en-US" sz="3000" dirty="0"/>
          </a:p>
          <a:p>
            <a:pPr algn="just"/>
            <a:r>
              <a:rPr lang="en-US" sz="3000" dirty="0"/>
              <a:t>Reduce hopping parameters by setting cutoffs based on the hopping amplitude norm and hopping distance.</a:t>
            </a:r>
          </a:p>
          <a:p>
            <a:pPr algn="just"/>
            <a:endParaRPr lang="en-US" sz="3000" dirty="0"/>
          </a:p>
          <a:p>
            <a:pPr algn="just"/>
            <a:r>
              <a:rPr lang="en-US" sz="3000" dirty="0"/>
              <a:t>Fourier transform the generated real-space Hamiltonian to a reciprocal space Hamiltonian.</a:t>
            </a:r>
          </a:p>
          <a:p>
            <a:pPr algn="just"/>
            <a:endParaRPr lang="en-US" sz="3000" dirty="0"/>
          </a:p>
          <a:p>
            <a:pPr algn="just"/>
            <a:r>
              <a:rPr lang="en-US" sz="3000" dirty="0"/>
              <a:t>Perform checks on H(k).</a:t>
            </a:r>
          </a:p>
          <a:p>
            <a:pPr algn="just"/>
            <a:endParaRPr lang="en-US" sz="3000" dirty="0"/>
          </a:p>
          <a:p>
            <a:pPr algn="just"/>
            <a:r>
              <a:rPr lang="en-US" sz="3000" dirty="0"/>
              <a:t>Generate analytical (or numerical) Hamiltonian based on the user’s choice of precision and Hamiltonian type</a:t>
            </a:r>
          </a:p>
          <a:p>
            <a:pPr algn="just"/>
            <a:endParaRPr lang="en-US" sz="3000" dirty="0"/>
          </a:p>
          <a:p>
            <a:pPr algn="just"/>
            <a:r>
              <a:rPr lang="en-US" sz="3000" dirty="0"/>
              <a:t>One more thing:</a:t>
            </a:r>
          </a:p>
          <a:p>
            <a:pPr algn="just"/>
            <a:r>
              <a:rPr lang="en-US" sz="3000" dirty="0"/>
              <a:t>Visualize the similarity between the cutoff and full models by generating a band structure figure.</a:t>
            </a:r>
          </a:p>
          <a:p>
            <a:pPr marL="457200" indent="-457200" algn="just">
              <a:buFontTx/>
              <a:buChar char="-"/>
            </a:pPr>
            <a:endParaRPr lang="en-US" sz="3000" dirty="0"/>
          </a:p>
          <a:p>
            <a:pPr marL="457200" indent="-457200" algn="just">
              <a:buFontTx/>
              <a:buChar char="-"/>
            </a:pPr>
            <a:endParaRPr lang="en-US" sz="3000" dirty="0"/>
          </a:p>
        </p:txBody>
      </p:sp>
      <p:pic>
        <p:nvPicPr>
          <p:cNvPr id="56" name="Picture 55" descr="A black background with a black square&#10;&#10;Description automatically generated">
            <a:extLst>
              <a:ext uri="{FF2B5EF4-FFF2-40B4-BE49-F238E27FC236}">
                <a16:creationId xmlns:a16="http://schemas.microsoft.com/office/drawing/2014/main" id="{7CDD8735-78B8-BBCA-EE5D-6DAF0C808EB2}"/>
              </a:ext>
            </a:extLst>
          </p:cNvPr>
          <p:cNvPicPr>
            <a:picLocks noChangeAspect="1"/>
          </p:cNvPicPr>
          <p:nvPr/>
        </p:nvPicPr>
        <p:blipFill>
          <a:blip r:embed="rId7"/>
          <a:stretch>
            <a:fillRect/>
          </a:stretch>
        </p:blipFill>
        <p:spPr>
          <a:xfrm>
            <a:off x="14740168" y="9787232"/>
            <a:ext cx="492705" cy="615882"/>
          </a:xfrm>
          <a:prstGeom prst="rect">
            <a:avLst/>
          </a:prstGeom>
        </p:spPr>
      </p:pic>
      <p:pic>
        <p:nvPicPr>
          <p:cNvPr id="57" name="Picture 56" descr="A black background with a black square&#10;&#10;Description automatically generated">
            <a:extLst>
              <a:ext uri="{FF2B5EF4-FFF2-40B4-BE49-F238E27FC236}">
                <a16:creationId xmlns:a16="http://schemas.microsoft.com/office/drawing/2014/main" id="{F276536C-2740-44C2-93EF-E64FE2730BF5}"/>
              </a:ext>
            </a:extLst>
          </p:cNvPr>
          <p:cNvPicPr>
            <a:picLocks noChangeAspect="1"/>
          </p:cNvPicPr>
          <p:nvPr/>
        </p:nvPicPr>
        <p:blipFill>
          <a:blip r:embed="rId7"/>
          <a:stretch>
            <a:fillRect/>
          </a:stretch>
        </p:blipFill>
        <p:spPr>
          <a:xfrm>
            <a:off x="14740168" y="10707700"/>
            <a:ext cx="492705" cy="615882"/>
          </a:xfrm>
          <a:prstGeom prst="rect">
            <a:avLst/>
          </a:prstGeom>
        </p:spPr>
      </p:pic>
      <p:pic>
        <p:nvPicPr>
          <p:cNvPr id="58" name="Picture 57" descr="A black background with a black square&#10;&#10;Description automatically generated">
            <a:extLst>
              <a:ext uri="{FF2B5EF4-FFF2-40B4-BE49-F238E27FC236}">
                <a16:creationId xmlns:a16="http://schemas.microsoft.com/office/drawing/2014/main" id="{00A7CE5E-E782-E44B-F655-FD9102EBE726}"/>
              </a:ext>
            </a:extLst>
          </p:cNvPr>
          <p:cNvPicPr>
            <a:picLocks noChangeAspect="1"/>
          </p:cNvPicPr>
          <p:nvPr/>
        </p:nvPicPr>
        <p:blipFill>
          <a:blip r:embed="rId7"/>
          <a:stretch>
            <a:fillRect/>
          </a:stretch>
        </p:blipFill>
        <p:spPr>
          <a:xfrm>
            <a:off x="14740167" y="12105030"/>
            <a:ext cx="492705" cy="615882"/>
          </a:xfrm>
          <a:prstGeom prst="rect">
            <a:avLst/>
          </a:prstGeom>
        </p:spPr>
      </p:pic>
      <p:pic>
        <p:nvPicPr>
          <p:cNvPr id="59" name="Picture 58" descr="A black background with a black square&#10;&#10;Description automatically generated">
            <a:extLst>
              <a:ext uri="{FF2B5EF4-FFF2-40B4-BE49-F238E27FC236}">
                <a16:creationId xmlns:a16="http://schemas.microsoft.com/office/drawing/2014/main" id="{B41645F9-D294-AA22-75A7-313D8DFEA89F}"/>
              </a:ext>
            </a:extLst>
          </p:cNvPr>
          <p:cNvPicPr>
            <a:picLocks noChangeAspect="1"/>
          </p:cNvPicPr>
          <p:nvPr/>
        </p:nvPicPr>
        <p:blipFill>
          <a:blip r:embed="rId7"/>
          <a:stretch>
            <a:fillRect/>
          </a:stretch>
        </p:blipFill>
        <p:spPr>
          <a:xfrm>
            <a:off x="14740167" y="13379987"/>
            <a:ext cx="492705" cy="615882"/>
          </a:xfrm>
          <a:prstGeom prst="rect">
            <a:avLst/>
          </a:prstGeom>
        </p:spPr>
      </p:pic>
      <p:pic>
        <p:nvPicPr>
          <p:cNvPr id="60" name="Picture 59" descr="A black background with a black square&#10;&#10;Description automatically generated">
            <a:extLst>
              <a:ext uri="{FF2B5EF4-FFF2-40B4-BE49-F238E27FC236}">
                <a16:creationId xmlns:a16="http://schemas.microsoft.com/office/drawing/2014/main" id="{2AFFC769-2BF4-C164-5B9E-26D172C84A97}"/>
              </a:ext>
            </a:extLst>
          </p:cNvPr>
          <p:cNvPicPr>
            <a:picLocks noChangeAspect="1"/>
          </p:cNvPicPr>
          <p:nvPr/>
        </p:nvPicPr>
        <p:blipFill>
          <a:blip r:embed="rId7"/>
          <a:stretch>
            <a:fillRect/>
          </a:stretch>
        </p:blipFill>
        <p:spPr>
          <a:xfrm>
            <a:off x="14740166" y="14365288"/>
            <a:ext cx="492705" cy="615882"/>
          </a:xfrm>
          <a:prstGeom prst="rect">
            <a:avLst/>
          </a:prstGeom>
        </p:spPr>
      </p:pic>
      <p:pic>
        <p:nvPicPr>
          <p:cNvPr id="62" name="Picture 61">
            <a:extLst>
              <a:ext uri="{FF2B5EF4-FFF2-40B4-BE49-F238E27FC236}">
                <a16:creationId xmlns:a16="http://schemas.microsoft.com/office/drawing/2014/main" id="{5007C331-6367-FE63-AD4F-13C4646FD1AA}"/>
              </a:ext>
            </a:extLst>
          </p:cNvPr>
          <p:cNvPicPr>
            <a:picLocks noChangeAspect="1"/>
          </p:cNvPicPr>
          <p:nvPr/>
        </p:nvPicPr>
        <p:blipFill>
          <a:blip r:embed="rId8"/>
          <a:stretch>
            <a:fillRect/>
          </a:stretch>
        </p:blipFill>
        <p:spPr>
          <a:xfrm>
            <a:off x="14761870" y="15698960"/>
            <a:ext cx="492705" cy="615882"/>
          </a:xfrm>
          <a:prstGeom prst="rect">
            <a:avLst/>
          </a:prstGeom>
        </p:spPr>
      </p:pic>
      <p:pic>
        <p:nvPicPr>
          <p:cNvPr id="67" name="Picture 66" descr="A black background with a black square&#10;&#10;Description automatically generated">
            <a:extLst>
              <a:ext uri="{FF2B5EF4-FFF2-40B4-BE49-F238E27FC236}">
                <a16:creationId xmlns:a16="http://schemas.microsoft.com/office/drawing/2014/main" id="{A97E8E7D-7173-E3AA-80D9-4FD7361F1A4C}"/>
              </a:ext>
            </a:extLst>
          </p:cNvPr>
          <p:cNvPicPr>
            <a:picLocks noChangeAspect="1"/>
          </p:cNvPicPr>
          <p:nvPr/>
        </p:nvPicPr>
        <p:blipFill>
          <a:blip r:embed="rId9"/>
          <a:stretch>
            <a:fillRect/>
          </a:stretch>
        </p:blipFill>
        <p:spPr>
          <a:xfrm>
            <a:off x="14439511" y="19394487"/>
            <a:ext cx="537966" cy="667078"/>
          </a:xfrm>
          <a:prstGeom prst="rect">
            <a:avLst/>
          </a:prstGeom>
        </p:spPr>
      </p:pic>
      <p:sp>
        <p:nvSpPr>
          <p:cNvPr id="94" name="Right Arrow 93">
            <a:extLst>
              <a:ext uri="{FF2B5EF4-FFF2-40B4-BE49-F238E27FC236}">
                <a16:creationId xmlns:a16="http://schemas.microsoft.com/office/drawing/2014/main" id="{2B05AF2F-58DE-E09D-0231-7E08A6599480}"/>
              </a:ext>
            </a:extLst>
          </p:cNvPr>
          <p:cNvSpPr/>
          <p:nvPr/>
        </p:nvSpPr>
        <p:spPr>
          <a:xfrm>
            <a:off x="18913132" y="7967929"/>
            <a:ext cx="1796282" cy="3235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3598644E-90C3-A326-E508-A230A50F6F26}"/>
              </a:ext>
            </a:extLst>
          </p:cNvPr>
          <p:cNvSpPr/>
          <p:nvPr/>
        </p:nvSpPr>
        <p:spPr>
          <a:xfrm>
            <a:off x="23788867" y="7878458"/>
            <a:ext cx="2271156" cy="3235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CA5E814-8A02-23B3-A0F3-AF671607601A}"/>
              </a:ext>
            </a:extLst>
          </p:cNvPr>
          <p:cNvSpPr/>
          <p:nvPr/>
        </p:nvSpPr>
        <p:spPr>
          <a:xfrm>
            <a:off x="582793" y="13196442"/>
            <a:ext cx="3674195" cy="4673281"/>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t>For small systems with few electrons, exact methods like configuration interaction can be employed to calculate the accurate many-electron wavefunction. </a:t>
            </a:r>
          </a:p>
        </p:txBody>
      </p:sp>
      <p:cxnSp>
        <p:nvCxnSpPr>
          <p:cNvPr id="16" name="Curved Connector 15">
            <a:extLst>
              <a:ext uri="{FF2B5EF4-FFF2-40B4-BE49-F238E27FC236}">
                <a16:creationId xmlns:a16="http://schemas.microsoft.com/office/drawing/2014/main" id="{9876713A-AE06-7323-8EE3-7E1A20BF57DC}"/>
              </a:ext>
            </a:extLst>
          </p:cNvPr>
          <p:cNvCxnSpPr>
            <a:cxnSpLocks/>
            <a:stCxn id="10" idx="2"/>
            <a:endCxn id="12" idx="1"/>
          </p:cNvCxnSpPr>
          <p:nvPr/>
        </p:nvCxnSpPr>
        <p:spPr>
          <a:xfrm rot="5400000" flipH="1" flipV="1">
            <a:off x="2381071" y="15636246"/>
            <a:ext cx="2272296" cy="2194657"/>
          </a:xfrm>
          <a:prstGeom prst="curvedConnector4">
            <a:avLst>
              <a:gd name="adj1" fmla="val -10060"/>
              <a:gd name="adj2" fmla="val 91854"/>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03852AF5-3236-A4CF-4C16-CE951FA2B613}"/>
              </a:ext>
            </a:extLst>
          </p:cNvPr>
          <p:cNvCxnSpPr>
            <a:cxnSpLocks/>
            <a:stCxn id="12" idx="2"/>
            <a:endCxn id="25" idx="1"/>
          </p:cNvCxnSpPr>
          <p:nvPr/>
        </p:nvCxnSpPr>
        <p:spPr>
          <a:xfrm rot="5400000" flipH="1" flipV="1">
            <a:off x="7022064" y="15386877"/>
            <a:ext cx="2261593" cy="2597248"/>
          </a:xfrm>
          <a:prstGeom prst="curvedConnector4">
            <a:avLst>
              <a:gd name="adj1" fmla="val -10108"/>
              <a:gd name="adj2" fmla="val 9311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F1D387-D3C0-EB97-ACFB-557859A46DB1}"/>
              </a:ext>
            </a:extLst>
          </p:cNvPr>
          <p:cNvSpPr txBox="1"/>
          <p:nvPr/>
        </p:nvSpPr>
        <p:spPr>
          <a:xfrm>
            <a:off x="14443794" y="24566886"/>
            <a:ext cx="14202482" cy="1015663"/>
          </a:xfrm>
          <a:prstGeom prst="rect">
            <a:avLst/>
          </a:prstGeom>
          <a:noFill/>
        </p:spPr>
        <p:txBody>
          <a:bodyPr wrap="square" rtlCol="0">
            <a:spAutoFit/>
          </a:bodyPr>
          <a:lstStyle/>
          <a:p>
            <a:r>
              <a:rPr lang="en-US" sz="3000" dirty="0"/>
              <a:t>     Analyzing the Wannier90 output files with a hopping amplitude norm cutoff of 0.038 eV yielded the following analytical Hamiltonian:</a:t>
            </a:r>
          </a:p>
        </p:txBody>
      </p:sp>
      <p:sp>
        <p:nvSpPr>
          <p:cNvPr id="14" name="TextBox 13">
            <a:extLst>
              <a:ext uri="{FF2B5EF4-FFF2-40B4-BE49-F238E27FC236}">
                <a16:creationId xmlns:a16="http://schemas.microsoft.com/office/drawing/2014/main" id="{314C0D27-0EEE-40CD-A257-9C5FD5F17800}"/>
              </a:ext>
            </a:extLst>
          </p:cNvPr>
          <p:cNvSpPr txBox="1"/>
          <p:nvPr/>
        </p:nvSpPr>
        <p:spPr>
          <a:xfrm>
            <a:off x="14807212" y="26857724"/>
            <a:ext cx="8385217" cy="1015663"/>
          </a:xfrm>
          <a:prstGeom prst="rect">
            <a:avLst/>
          </a:prstGeom>
          <a:noFill/>
        </p:spPr>
        <p:txBody>
          <a:bodyPr wrap="square" rtlCol="0">
            <a:spAutoFit/>
          </a:bodyPr>
          <a:lstStyle/>
          <a:p>
            <a:r>
              <a:rPr lang="en-US" sz="3000"/>
              <a:t>    Where:</a:t>
            </a:r>
          </a:p>
          <a:p>
            <a:endParaRPr lang="en-US" sz="3000"/>
          </a:p>
        </p:txBody>
      </p:sp>
      <p:pic>
        <p:nvPicPr>
          <p:cNvPr id="23" name="Picture 22" descr="A black background with a black square&#10;&#10;Description automatically generated">
            <a:extLst>
              <a:ext uri="{FF2B5EF4-FFF2-40B4-BE49-F238E27FC236}">
                <a16:creationId xmlns:a16="http://schemas.microsoft.com/office/drawing/2014/main" id="{AD7A4262-761E-DEF6-6AE2-22CD543DCBE9}"/>
              </a:ext>
            </a:extLst>
          </p:cNvPr>
          <p:cNvPicPr>
            <a:picLocks noChangeAspect="1"/>
          </p:cNvPicPr>
          <p:nvPr/>
        </p:nvPicPr>
        <p:blipFill>
          <a:blip r:embed="rId9"/>
          <a:stretch>
            <a:fillRect/>
          </a:stretch>
        </p:blipFill>
        <p:spPr>
          <a:xfrm>
            <a:off x="14486795" y="24509802"/>
            <a:ext cx="593508" cy="735950"/>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8574013D-F1AA-B04D-5724-8365E33BFAF2}"/>
              </a:ext>
            </a:extLst>
          </p:cNvPr>
          <p:cNvPicPr>
            <a:picLocks noChangeAspect="1"/>
          </p:cNvPicPr>
          <p:nvPr/>
        </p:nvPicPr>
        <p:blipFill>
          <a:blip r:embed="rId9"/>
          <a:stretch>
            <a:fillRect/>
          </a:stretch>
        </p:blipFill>
        <p:spPr>
          <a:xfrm>
            <a:off x="14647263" y="26834880"/>
            <a:ext cx="629984" cy="781180"/>
          </a:xfrm>
          <a:prstGeom prst="rect">
            <a:avLst/>
          </a:prstGeom>
        </p:spPr>
      </p:pic>
      <p:pic>
        <p:nvPicPr>
          <p:cNvPr id="29" name="Picture 28" descr="A black background with a black square&#10;&#10;Description automatically generated">
            <a:extLst>
              <a:ext uri="{FF2B5EF4-FFF2-40B4-BE49-F238E27FC236}">
                <a16:creationId xmlns:a16="http://schemas.microsoft.com/office/drawing/2014/main" id="{C24740C5-3D13-4BBE-95CF-2B034A296F45}"/>
              </a:ext>
            </a:extLst>
          </p:cNvPr>
          <p:cNvPicPr>
            <a:picLocks noChangeAspect="1"/>
          </p:cNvPicPr>
          <p:nvPr/>
        </p:nvPicPr>
        <p:blipFill>
          <a:blip r:embed="rId9"/>
          <a:stretch>
            <a:fillRect/>
          </a:stretch>
        </p:blipFill>
        <p:spPr>
          <a:xfrm>
            <a:off x="14702414" y="29736593"/>
            <a:ext cx="593508" cy="735950"/>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55CE126C-A033-844B-0764-75FBB1A567C1}"/>
              </a:ext>
            </a:extLst>
          </p:cNvPr>
          <p:cNvPicPr>
            <a:picLocks noChangeAspect="1"/>
          </p:cNvPicPr>
          <p:nvPr/>
        </p:nvPicPr>
        <p:blipFill>
          <a:blip r:embed="rId9"/>
          <a:stretch>
            <a:fillRect/>
          </a:stretch>
        </p:blipFill>
        <p:spPr>
          <a:xfrm>
            <a:off x="14702414" y="31124708"/>
            <a:ext cx="593508" cy="735950"/>
          </a:xfrm>
          <a:prstGeom prst="rect">
            <a:avLst/>
          </a:prstGeom>
        </p:spPr>
      </p:pic>
      <p:pic>
        <p:nvPicPr>
          <p:cNvPr id="39" name="Picture 38" descr="A hexagon with different angles&#10;&#10;Description automatically generated">
            <a:extLst>
              <a:ext uri="{FF2B5EF4-FFF2-40B4-BE49-F238E27FC236}">
                <a16:creationId xmlns:a16="http://schemas.microsoft.com/office/drawing/2014/main" id="{18327AA1-7C8A-FA89-7047-BBF883F3A11E}"/>
              </a:ext>
            </a:extLst>
          </p:cNvPr>
          <p:cNvPicPr>
            <a:picLocks noChangeAspect="1"/>
          </p:cNvPicPr>
          <p:nvPr/>
        </p:nvPicPr>
        <p:blipFill>
          <a:blip r:embed="rId10"/>
          <a:stretch>
            <a:fillRect/>
          </a:stretch>
        </p:blipFill>
        <p:spPr>
          <a:xfrm>
            <a:off x="25610662" y="26572214"/>
            <a:ext cx="3122031" cy="3122031"/>
          </a:xfrm>
          <a:prstGeom prst="rect">
            <a:avLst/>
          </a:prstGeom>
        </p:spPr>
      </p:pic>
      <p:pic>
        <p:nvPicPr>
          <p:cNvPr id="42" name="Graphic 41">
            <a:extLst>
              <a:ext uri="{FF2B5EF4-FFF2-40B4-BE49-F238E27FC236}">
                <a16:creationId xmlns:a16="http://schemas.microsoft.com/office/drawing/2014/main" id="{C1D0965B-DA91-A856-8643-A9FC16D11C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687463" y="22569204"/>
            <a:ext cx="2801753" cy="636295"/>
          </a:xfrm>
          <a:prstGeom prst="rect">
            <a:avLst/>
          </a:prstGeom>
        </p:spPr>
      </p:pic>
      <p:sp>
        <p:nvSpPr>
          <p:cNvPr id="45" name="Google Shape;101;p1">
            <a:extLst>
              <a:ext uri="{FF2B5EF4-FFF2-40B4-BE49-F238E27FC236}">
                <a16:creationId xmlns:a16="http://schemas.microsoft.com/office/drawing/2014/main" id="{EB090C37-C10E-733B-26AA-7A379C95DF5D}"/>
              </a:ext>
            </a:extLst>
          </p:cNvPr>
          <p:cNvSpPr txBox="1"/>
          <p:nvPr/>
        </p:nvSpPr>
        <p:spPr>
          <a:xfrm>
            <a:off x="30449620" y="26355009"/>
            <a:ext cx="12810535"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References</a:t>
            </a:r>
            <a:endParaRPr/>
          </a:p>
        </p:txBody>
      </p:sp>
      <p:pic>
        <p:nvPicPr>
          <p:cNvPr id="47" name="Graphic 46">
            <a:extLst>
              <a:ext uri="{FF2B5EF4-FFF2-40B4-BE49-F238E27FC236}">
                <a16:creationId xmlns:a16="http://schemas.microsoft.com/office/drawing/2014/main" id="{F04AF897-3DDE-E1B9-99DA-2F6052F4AC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7320" y="21178158"/>
            <a:ext cx="598801" cy="754653"/>
          </a:xfrm>
          <a:prstGeom prst="rect">
            <a:avLst/>
          </a:prstGeom>
        </p:spPr>
      </p:pic>
      <p:pic>
        <p:nvPicPr>
          <p:cNvPr id="49" name="Graphic 48">
            <a:extLst>
              <a:ext uri="{FF2B5EF4-FFF2-40B4-BE49-F238E27FC236}">
                <a16:creationId xmlns:a16="http://schemas.microsoft.com/office/drawing/2014/main" id="{226BC17B-021A-D754-210D-1A22EBF768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4259" y="22942433"/>
            <a:ext cx="603723" cy="754653"/>
          </a:xfrm>
          <a:prstGeom prst="rect">
            <a:avLst/>
          </a:prstGeom>
        </p:spPr>
      </p:pic>
      <p:pic>
        <p:nvPicPr>
          <p:cNvPr id="55" name="Graphic 54">
            <a:extLst>
              <a:ext uri="{FF2B5EF4-FFF2-40B4-BE49-F238E27FC236}">
                <a16:creationId xmlns:a16="http://schemas.microsoft.com/office/drawing/2014/main" id="{5816AB3A-441F-C41D-3F3F-FA46AAC8484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4259" y="24365151"/>
            <a:ext cx="598801" cy="742513"/>
          </a:xfrm>
          <a:prstGeom prst="rect">
            <a:avLst/>
          </a:prstGeom>
        </p:spPr>
      </p:pic>
      <p:pic>
        <p:nvPicPr>
          <p:cNvPr id="5" name="Graphic 4">
            <a:extLst>
              <a:ext uri="{FF2B5EF4-FFF2-40B4-BE49-F238E27FC236}">
                <a16:creationId xmlns:a16="http://schemas.microsoft.com/office/drawing/2014/main" id="{8ECF1AD1-1362-0EC7-D78A-5015C6257C4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484429" y="21069107"/>
            <a:ext cx="2941389" cy="2680891"/>
          </a:xfrm>
          <a:prstGeom prst="rect">
            <a:avLst/>
          </a:prstGeom>
        </p:spPr>
      </p:pic>
      <p:pic>
        <p:nvPicPr>
          <p:cNvPr id="11" name="Picture 10" descr="A math equations with numbers and symbols&#10;&#10;Description automatically generated with medium confidence">
            <a:extLst>
              <a:ext uri="{FF2B5EF4-FFF2-40B4-BE49-F238E27FC236}">
                <a16:creationId xmlns:a16="http://schemas.microsoft.com/office/drawing/2014/main" id="{9D72ADC5-C7C9-77B8-7E35-C8D4C4D15A85}"/>
              </a:ext>
            </a:extLst>
          </p:cNvPr>
          <p:cNvPicPr>
            <a:picLocks noChangeAspect="1"/>
          </p:cNvPicPr>
          <p:nvPr/>
        </p:nvPicPr>
        <p:blipFill>
          <a:blip r:embed="rId21"/>
          <a:stretch>
            <a:fillRect/>
          </a:stretch>
        </p:blipFill>
        <p:spPr>
          <a:xfrm>
            <a:off x="16771331" y="27155347"/>
            <a:ext cx="7641586" cy="2538898"/>
          </a:xfrm>
          <a:prstGeom prst="rect">
            <a:avLst/>
          </a:prstGeom>
          <a:effectLst>
            <a:glow rad="266700">
              <a:schemeClr val="accent2">
                <a:satMod val="175000"/>
                <a:alpha val="40000"/>
              </a:schemeClr>
            </a:glow>
          </a:effectLst>
        </p:spPr>
      </p:pic>
      <p:pic>
        <p:nvPicPr>
          <p:cNvPr id="17" name="Picture 16" descr="A black background with colorful circles and arrows&#10;&#10;Description automatically generated">
            <a:extLst>
              <a:ext uri="{FF2B5EF4-FFF2-40B4-BE49-F238E27FC236}">
                <a16:creationId xmlns:a16="http://schemas.microsoft.com/office/drawing/2014/main" id="{7EFF5EB1-6347-3D20-4FC2-C4E596AC532C}"/>
              </a:ext>
            </a:extLst>
          </p:cNvPr>
          <p:cNvPicPr>
            <a:picLocks noChangeAspect="1"/>
          </p:cNvPicPr>
          <p:nvPr/>
        </p:nvPicPr>
        <p:blipFill>
          <a:blip r:embed="rId22"/>
          <a:stretch>
            <a:fillRect/>
          </a:stretch>
        </p:blipFill>
        <p:spPr>
          <a:xfrm>
            <a:off x="15374319" y="21372204"/>
            <a:ext cx="2781705" cy="2781705"/>
          </a:xfrm>
          <a:prstGeom prst="rect">
            <a:avLst/>
          </a:prstGeom>
        </p:spPr>
      </p:pic>
      <p:sp>
        <p:nvSpPr>
          <p:cNvPr id="35" name="TextBox 34">
            <a:extLst>
              <a:ext uri="{FF2B5EF4-FFF2-40B4-BE49-F238E27FC236}">
                <a16:creationId xmlns:a16="http://schemas.microsoft.com/office/drawing/2014/main" id="{E7F4A84F-D144-D110-F231-5850B728F028}"/>
              </a:ext>
            </a:extLst>
          </p:cNvPr>
          <p:cNvSpPr txBox="1"/>
          <p:nvPr/>
        </p:nvSpPr>
        <p:spPr>
          <a:xfrm>
            <a:off x="19517618" y="23585284"/>
            <a:ext cx="3851564" cy="311814"/>
          </a:xfrm>
          <a:prstGeom prst="rect">
            <a:avLst/>
          </a:prstGeom>
          <a:noFill/>
        </p:spPr>
        <p:txBody>
          <a:bodyPr wrap="square" rtlCol="0">
            <a:spAutoFit/>
          </a:bodyPr>
          <a:lstStyle/>
          <a:p>
            <a:r>
              <a:rPr lang="en-US"/>
              <a:t>By Great Stellated Dodecahedron</a:t>
            </a:r>
          </a:p>
        </p:txBody>
      </p:sp>
      <p:pic>
        <p:nvPicPr>
          <p:cNvPr id="41" name="Picture 40" descr="A diagram of a molecule&#10;&#10;Description automatically generated with medium confidence">
            <a:extLst>
              <a:ext uri="{FF2B5EF4-FFF2-40B4-BE49-F238E27FC236}">
                <a16:creationId xmlns:a16="http://schemas.microsoft.com/office/drawing/2014/main" id="{D788073D-4A73-464E-9177-78FF4D10EEE8}"/>
              </a:ext>
            </a:extLst>
          </p:cNvPr>
          <p:cNvPicPr>
            <a:picLocks noChangeAspect="1"/>
          </p:cNvPicPr>
          <p:nvPr/>
        </p:nvPicPr>
        <p:blipFill>
          <a:blip r:embed="rId23"/>
          <a:stretch>
            <a:fillRect/>
          </a:stretch>
        </p:blipFill>
        <p:spPr>
          <a:xfrm>
            <a:off x="23491995" y="19490214"/>
            <a:ext cx="5963321" cy="3958630"/>
          </a:xfrm>
          <a:prstGeom prst="rect">
            <a:avLst/>
          </a:prstGeom>
        </p:spPr>
      </p:pic>
      <p:sp>
        <p:nvSpPr>
          <p:cNvPr id="46" name="TextBox 45">
            <a:extLst>
              <a:ext uri="{FF2B5EF4-FFF2-40B4-BE49-F238E27FC236}">
                <a16:creationId xmlns:a16="http://schemas.microsoft.com/office/drawing/2014/main" id="{FEB79181-6628-8533-83EB-9071348AB5BC}"/>
              </a:ext>
            </a:extLst>
          </p:cNvPr>
          <p:cNvSpPr txBox="1"/>
          <p:nvPr/>
        </p:nvSpPr>
        <p:spPr>
          <a:xfrm>
            <a:off x="23694233" y="23542754"/>
            <a:ext cx="3851564" cy="311814"/>
          </a:xfrm>
          <a:prstGeom prst="rect">
            <a:avLst/>
          </a:prstGeom>
          <a:noFill/>
        </p:spPr>
        <p:txBody>
          <a:bodyPr wrap="square" rtlCol="0">
            <a:spAutoFit/>
          </a:bodyPr>
          <a:lstStyle/>
          <a:p>
            <a:r>
              <a:rPr lang="en-US"/>
              <a:t>By Hideo </a:t>
            </a:r>
            <a:r>
              <a:rPr lang="en-US" err="1"/>
              <a:t>Hosono</a:t>
            </a:r>
            <a:r>
              <a:rPr lang="en-US"/>
              <a:t> et al.</a:t>
            </a:r>
          </a:p>
        </p:txBody>
      </p:sp>
      <p:sp>
        <p:nvSpPr>
          <p:cNvPr id="48" name="TextBox 47">
            <a:extLst>
              <a:ext uri="{FF2B5EF4-FFF2-40B4-BE49-F238E27FC236}">
                <a16:creationId xmlns:a16="http://schemas.microsoft.com/office/drawing/2014/main" id="{8E56F734-A475-0BBE-BD35-E63BCD2DE89E}"/>
              </a:ext>
            </a:extLst>
          </p:cNvPr>
          <p:cNvSpPr txBox="1"/>
          <p:nvPr/>
        </p:nvSpPr>
        <p:spPr>
          <a:xfrm>
            <a:off x="15357737" y="24338396"/>
            <a:ext cx="3851564" cy="311814"/>
          </a:xfrm>
          <a:prstGeom prst="rect">
            <a:avLst/>
          </a:prstGeom>
          <a:noFill/>
        </p:spPr>
        <p:txBody>
          <a:bodyPr wrap="square" rtlCol="0">
            <a:spAutoFit/>
          </a:bodyPr>
          <a:lstStyle/>
          <a:p>
            <a:r>
              <a:rPr lang="en-US"/>
              <a:t>By Olivier Gingras</a:t>
            </a:r>
          </a:p>
        </p:txBody>
      </p:sp>
      <p:sp>
        <p:nvSpPr>
          <p:cNvPr id="50" name="TextBox 49">
            <a:extLst>
              <a:ext uri="{FF2B5EF4-FFF2-40B4-BE49-F238E27FC236}">
                <a16:creationId xmlns:a16="http://schemas.microsoft.com/office/drawing/2014/main" id="{D38C5C33-C770-4C2F-21EA-D1EC5A7AFC6E}"/>
              </a:ext>
            </a:extLst>
          </p:cNvPr>
          <p:cNvSpPr txBox="1"/>
          <p:nvPr/>
        </p:nvSpPr>
        <p:spPr>
          <a:xfrm>
            <a:off x="26350564" y="29598471"/>
            <a:ext cx="3851564" cy="311814"/>
          </a:xfrm>
          <a:prstGeom prst="rect">
            <a:avLst/>
          </a:prstGeom>
          <a:noFill/>
        </p:spPr>
        <p:txBody>
          <a:bodyPr wrap="square" rtlCol="0">
            <a:spAutoFit/>
          </a:bodyPr>
          <a:lstStyle/>
          <a:p>
            <a:r>
              <a:rPr lang="en-US"/>
              <a:t>By </a:t>
            </a:r>
            <a:r>
              <a:rPr lang="en-US" err="1"/>
              <a:t>Inductiveload</a:t>
            </a:r>
            <a:endParaRPr lang="en-US"/>
          </a:p>
        </p:txBody>
      </p:sp>
      <p:sp>
        <p:nvSpPr>
          <p:cNvPr id="53" name="TextBox 52">
            <a:extLst>
              <a:ext uri="{FF2B5EF4-FFF2-40B4-BE49-F238E27FC236}">
                <a16:creationId xmlns:a16="http://schemas.microsoft.com/office/drawing/2014/main" id="{90DE03CB-B7FB-6F66-DAC6-ED21014AB555}"/>
              </a:ext>
            </a:extLst>
          </p:cNvPr>
          <p:cNvSpPr txBox="1"/>
          <p:nvPr/>
        </p:nvSpPr>
        <p:spPr>
          <a:xfrm>
            <a:off x="30449620" y="27180344"/>
            <a:ext cx="13147593" cy="2554545"/>
          </a:xfrm>
          <a:prstGeom prst="rect">
            <a:avLst/>
          </a:prstGeom>
          <a:noFill/>
        </p:spPr>
        <p:txBody>
          <a:bodyPr wrap="square" rtlCol="0">
            <a:spAutoFit/>
          </a:bodyPr>
          <a:lstStyle/>
          <a:p>
            <a:r>
              <a:rPr lang="en-US" sz="2000">
                <a:effectLst/>
              </a:rPr>
              <a:t>A. Einstein, “Concepts in Condensed Matter Physics: Tutorial I,” (n.d.).</a:t>
            </a:r>
          </a:p>
          <a:p>
            <a:r>
              <a:rPr lang="en-US" sz="2000">
                <a:effectLst/>
              </a:rPr>
              <a:t>J. Kaye, S. Beck, A. Barnett, L. Van Muñoz, and O. </a:t>
            </a:r>
            <a:r>
              <a:rPr lang="en-US" sz="2000" err="1">
                <a:effectLst/>
              </a:rPr>
              <a:t>Parcollet</a:t>
            </a:r>
            <a:r>
              <a:rPr lang="en-US" sz="2000">
                <a:effectLst/>
              </a:rPr>
              <a:t>, “Automatic, high-order, and adaptive algorithms for Brillouin zone integration,” (2023).</a:t>
            </a:r>
          </a:p>
          <a:p>
            <a:r>
              <a:rPr lang="en-US" sz="2000">
                <a:effectLst/>
              </a:rPr>
              <a:t>M.P. Marder, Condensed Matter Physics, 2nd ed (Wiley, Hoboken, N.J, 2010).</a:t>
            </a:r>
          </a:p>
          <a:p>
            <a:r>
              <a:rPr lang="en-US" sz="2000">
                <a:effectLst/>
              </a:rPr>
              <a:t>M. Roy, “The Tight Binding Method,” Rutgers University 5, 57 (2015).</a:t>
            </a:r>
          </a:p>
          <a:p>
            <a:r>
              <a:rPr lang="en-US" sz="2000">
                <a:effectLst/>
              </a:rPr>
              <a:t>R. </a:t>
            </a:r>
            <a:r>
              <a:rPr lang="en-US" sz="2000" err="1">
                <a:effectLst/>
              </a:rPr>
              <a:t>Scalettar</a:t>
            </a:r>
            <a:r>
              <a:rPr lang="en-US" sz="2000">
                <a:effectLst/>
              </a:rPr>
              <a:t>, “An Introduction to the Hubbard Hamiltonian,” Quantum Materials: Experiments and Theory 6, (2016).</a:t>
            </a:r>
          </a:p>
          <a:p>
            <a:r>
              <a:rPr lang="en-US" sz="2000">
                <a:effectLst/>
              </a:rPr>
              <a:t>H. Zhang, T. </a:t>
            </a:r>
            <a:r>
              <a:rPr lang="en-US" sz="2000" err="1">
                <a:effectLst/>
              </a:rPr>
              <a:t>Pincelli</a:t>
            </a:r>
            <a:r>
              <a:rPr lang="en-US" sz="2000">
                <a:effectLst/>
              </a:rPr>
              <a:t>, C. </a:t>
            </a:r>
            <a:r>
              <a:rPr lang="en-US" sz="2000" err="1">
                <a:effectLst/>
              </a:rPr>
              <a:t>Jozwiak</a:t>
            </a:r>
            <a:r>
              <a:rPr lang="en-US" sz="2000">
                <a:effectLst/>
              </a:rPr>
              <a:t>, T. Kondo, R. </a:t>
            </a:r>
            <a:r>
              <a:rPr lang="en-US" sz="2000" err="1">
                <a:effectLst/>
              </a:rPr>
              <a:t>Ernstorfer</a:t>
            </a:r>
            <a:r>
              <a:rPr lang="en-US" sz="2000">
                <a:effectLst/>
              </a:rPr>
              <a:t>, T. Sato, and S. Zhou, “Angle-resolved photoemission spectroscopy,” Nat Rev Methods Primers 2(1), 1–22 (2022).</a:t>
            </a:r>
          </a:p>
        </p:txBody>
      </p:sp>
      <p:sp>
        <p:nvSpPr>
          <p:cNvPr id="54" name="Google Shape;107;p1">
            <a:extLst>
              <a:ext uri="{FF2B5EF4-FFF2-40B4-BE49-F238E27FC236}">
                <a16:creationId xmlns:a16="http://schemas.microsoft.com/office/drawing/2014/main" id="{3E92864A-BF44-BB1B-6BAC-ED7BBFABB10E}"/>
              </a:ext>
            </a:extLst>
          </p:cNvPr>
          <p:cNvSpPr txBox="1"/>
          <p:nvPr/>
        </p:nvSpPr>
        <p:spPr>
          <a:xfrm>
            <a:off x="30530827" y="29856266"/>
            <a:ext cx="12801600" cy="754045"/>
          </a:xfrm>
          <a:prstGeom prst="rect">
            <a:avLst/>
          </a:prstGeom>
          <a:solidFill>
            <a:srgbClr val="7030A0"/>
          </a:solidFill>
          <a:ln w="2857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3600"/>
              <a:buFont typeface="Arial"/>
              <a:buNone/>
            </a:pPr>
            <a:r>
              <a:rPr lang="en-US" sz="3600" b="0" i="0" u="none" strike="noStrike" cap="none">
                <a:solidFill>
                  <a:schemeClr val="lt1"/>
                </a:solidFill>
                <a:latin typeface="Calibri"/>
                <a:ea typeface="Calibri"/>
                <a:cs typeface="Calibri"/>
                <a:sym typeface="Calibri"/>
              </a:rPr>
              <a:t>Acknowledgements</a:t>
            </a:r>
            <a:endParaRPr sz="2800" b="0" i="0" u="none" strike="noStrike" cap="none">
              <a:solidFill>
                <a:schemeClr val="lt1"/>
              </a:solidFill>
              <a:latin typeface="Calibri"/>
              <a:ea typeface="Calibri"/>
              <a:cs typeface="Calibri"/>
              <a:sym typeface="Calibri"/>
            </a:endParaRPr>
          </a:p>
        </p:txBody>
      </p:sp>
      <p:sp>
        <p:nvSpPr>
          <p:cNvPr id="61" name="TextBox 60">
            <a:extLst>
              <a:ext uri="{FF2B5EF4-FFF2-40B4-BE49-F238E27FC236}">
                <a16:creationId xmlns:a16="http://schemas.microsoft.com/office/drawing/2014/main" id="{61933475-A5C7-7B1F-96E9-853715301FEB}"/>
              </a:ext>
            </a:extLst>
          </p:cNvPr>
          <p:cNvSpPr txBox="1"/>
          <p:nvPr/>
        </p:nvSpPr>
        <p:spPr>
          <a:xfrm>
            <a:off x="30485756" y="30760001"/>
            <a:ext cx="12846671" cy="1323439"/>
          </a:xfrm>
          <a:prstGeom prst="rect">
            <a:avLst/>
          </a:prstGeom>
          <a:noFill/>
        </p:spPr>
        <p:txBody>
          <a:bodyPr wrap="square" rtlCol="0">
            <a:spAutoFit/>
          </a:bodyPr>
          <a:lstStyle/>
          <a:p>
            <a:pPr algn="just"/>
            <a:r>
              <a:rPr lang="en-US" sz="2000"/>
              <a:t>We would like to thank Alexander Hampel and Nils </a:t>
            </a:r>
            <a:r>
              <a:rPr lang="en-US" sz="2000" err="1"/>
              <a:t>Wentzell</a:t>
            </a:r>
            <a:r>
              <a:rPr lang="en-US" sz="2000"/>
              <a:t> for their help in integrating our function and its tutorial into the TRIQS package.</a:t>
            </a:r>
          </a:p>
          <a:p>
            <a:pPr algn="just"/>
            <a:r>
              <a:rPr lang="en-US" sz="2000"/>
              <a:t>We would like to thank the Simons Foundation and the National Society of Black Physicists for their cooperation in enabling this internship opportunity, and thus the research, to happen</a:t>
            </a:r>
          </a:p>
        </p:txBody>
      </p:sp>
      <p:sp>
        <p:nvSpPr>
          <p:cNvPr id="75" name="Google Shape;84;p1">
            <a:extLst>
              <a:ext uri="{FF2B5EF4-FFF2-40B4-BE49-F238E27FC236}">
                <a16:creationId xmlns:a16="http://schemas.microsoft.com/office/drawing/2014/main" id="{C58DE541-CF9D-252A-B147-D43489871250}"/>
              </a:ext>
            </a:extLst>
          </p:cNvPr>
          <p:cNvSpPr txBox="1"/>
          <p:nvPr/>
        </p:nvSpPr>
        <p:spPr>
          <a:xfrm>
            <a:off x="30424420" y="27185701"/>
            <a:ext cx="13215761" cy="2520875"/>
          </a:xfrm>
          <a:custGeom>
            <a:avLst/>
            <a:gdLst>
              <a:gd name="connsiteX0" fmla="*/ 0 w 13215761"/>
              <a:gd name="connsiteY0" fmla="*/ 0 h 2520875"/>
              <a:gd name="connsiteX1" fmla="*/ 442441 w 13215761"/>
              <a:gd name="connsiteY1" fmla="*/ 0 h 2520875"/>
              <a:gd name="connsiteX2" fmla="*/ 620566 w 13215761"/>
              <a:gd name="connsiteY2" fmla="*/ 0 h 2520875"/>
              <a:gd name="connsiteX3" fmla="*/ 1459480 w 13215761"/>
              <a:gd name="connsiteY3" fmla="*/ 0 h 2520875"/>
              <a:gd name="connsiteX4" fmla="*/ 1901920 w 13215761"/>
              <a:gd name="connsiteY4" fmla="*/ 0 h 2520875"/>
              <a:gd name="connsiteX5" fmla="*/ 2344361 w 13215761"/>
              <a:gd name="connsiteY5" fmla="*/ 0 h 2520875"/>
              <a:gd name="connsiteX6" fmla="*/ 3183275 w 13215761"/>
              <a:gd name="connsiteY6" fmla="*/ 0 h 2520875"/>
              <a:gd name="connsiteX7" fmla="*/ 3493558 w 13215761"/>
              <a:gd name="connsiteY7" fmla="*/ 0 h 2520875"/>
              <a:gd name="connsiteX8" fmla="*/ 4332471 w 13215761"/>
              <a:gd name="connsiteY8" fmla="*/ 0 h 2520875"/>
              <a:gd name="connsiteX9" fmla="*/ 5171385 w 13215761"/>
              <a:gd name="connsiteY9" fmla="*/ 0 h 2520875"/>
              <a:gd name="connsiteX10" fmla="*/ 5745983 w 13215761"/>
              <a:gd name="connsiteY10" fmla="*/ 0 h 2520875"/>
              <a:gd name="connsiteX11" fmla="*/ 6584897 w 13215761"/>
              <a:gd name="connsiteY11" fmla="*/ 0 h 2520875"/>
              <a:gd name="connsiteX12" fmla="*/ 7027337 w 13215761"/>
              <a:gd name="connsiteY12" fmla="*/ 0 h 2520875"/>
              <a:gd name="connsiteX13" fmla="*/ 7469778 w 13215761"/>
              <a:gd name="connsiteY13" fmla="*/ 0 h 2520875"/>
              <a:gd name="connsiteX14" fmla="*/ 8176534 w 13215761"/>
              <a:gd name="connsiteY14" fmla="*/ 0 h 2520875"/>
              <a:gd name="connsiteX15" fmla="*/ 8618975 w 13215761"/>
              <a:gd name="connsiteY15" fmla="*/ 0 h 2520875"/>
              <a:gd name="connsiteX16" fmla="*/ 9457888 w 13215761"/>
              <a:gd name="connsiteY16" fmla="*/ 0 h 2520875"/>
              <a:gd name="connsiteX17" fmla="*/ 10296802 w 13215761"/>
              <a:gd name="connsiteY17" fmla="*/ 0 h 2520875"/>
              <a:gd name="connsiteX18" fmla="*/ 10871400 w 13215761"/>
              <a:gd name="connsiteY18" fmla="*/ 0 h 2520875"/>
              <a:gd name="connsiteX19" fmla="*/ 11313841 w 13215761"/>
              <a:gd name="connsiteY19" fmla="*/ 0 h 2520875"/>
              <a:gd name="connsiteX20" fmla="*/ 11491966 w 13215761"/>
              <a:gd name="connsiteY20" fmla="*/ 0 h 2520875"/>
              <a:gd name="connsiteX21" fmla="*/ 11802249 w 13215761"/>
              <a:gd name="connsiteY21" fmla="*/ 0 h 2520875"/>
              <a:gd name="connsiteX22" fmla="*/ 12112532 w 13215761"/>
              <a:gd name="connsiteY22" fmla="*/ 0 h 2520875"/>
              <a:gd name="connsiteX23" fmla="*/ 12554973 w 13215761"/>
              <a:gd name="connsiteY23" fmla="*/ 0 h 2520875"/>
              <a:gd name="connsiteX24" fmla="*/ 13215761 w 13215761"/>
              <a:gd name="connsiteY24" fmla="*/ 0 h 2520875"/>
              <a:gd name="connsiteX25" fmla="*/ 13215761 w 13215761"/>
              <a:gd name="connsiteY25" fmla="*/ 504175 h 2520875"/>
              <a:gd name="connsiteX26" fmla="*/ 13215761 w 13215761"/>
              <a:gd name="connsiteY26" fmla="*/ 1008350 h 2520875"/>
              <a:gd name="connsiteX27" fmla="*/ 13215761 w 13215761"/>
              <a:gd name="connsiteY27" fmla="*/ 1512525 h 2520875"/>
              <a:gd name="connsiteX28" fmla="*/ 13215761 w 13215761"/>
              <a:gd name="connsiteY28" fmla="*/ 2067118 h 2520875"/>
              <a:gd name="connsiteX29" fmla="*/ 13215761 w 13215761"/>
              <a:gd name="connsiteY29" fmla="*/ 2520875 h 2520875"/>
              <a:gd name="connsiteX30" fmla="*/ 13037636 w 13215761"/>
              <a:gd name="connsiteY30" fmla="*/ 2520875 h 2520875"/>
              <a:gd name="connsiteX31" fmla="*/ 12330880 w 13215761"/>
              <a:gd name="connsiteY31" fmla="*/ 2520875 h 2520875"/>
              <a:gd name="connsiteX32" fmla="*/ 12152754 w 13215761"/>
              <a:gd name="connsiteY32" fmla="*/ 2520875 h 2520875"/>
              <a:gd name="connsiteX33" fmla="*/ 11445998 w 13215761"/>
              <a:gd name="connsiteY33" fmla="*/ 2520875 h 2520875"/>
              <a:gd name="connsiteX34" fmla="*/ 11135715 w 13215761"/>
              <a:gd name="connsiteY34" fmla="*/ 2520875 h 2520875"/>
              <a:gd name="connsiteX35" fmla="*/ 10957590 w 13215761"/>
              <a:gd name="connsiteY35" fmla="*/ 2520875 h 2520875"/>
              <a:gd name="connsiteX36" fmla="*/ 10647307 w 13215761"/>
              <a:gd name="connsiteY36" fmla="*/ 2520875 h 2520875"/>
              <a:gd name="connsiteX37" fmla="*/ 9940551 w 13215761"/>
              <a:gd name="connsiteY37" fmla="*/ 2520875 h 2520875"/>
              <a:gd name="connsiteX38" fmla="*/ 9630268 w 13215761"/>
              <a:gd name="connsiteY38" fmla="*/ 2520875 h 2520875"/>
              <a:gd name="connsiteX39" fmla="*/ 9452142 w 13215761"/>
              <a:gd name="connsiteY39" fmla="*/ 2520875 h 2520875"/>
              <a:gd name="connsiteX40" fmla="*/ 9141859 w 13215761"/>
              <a:gd name="connsiteY40" fmla="*/ 2520875 h 2520875"/>
              <a:gd name="connsiteX41" fmla="*/ 8699418 w 13215761"/>
              <a:gd name="connsiteY41" fmla="*/ 2520875 h 2520875"/>
              <a:gd name="connsiteX42" fmla="*/ 8124820 w 13215761"/>
              <a:gd name="connsiteY42" fmla="*/ 2520875 h 2520875"/>
              <a:gd name="connsiteX43" fmla="*/ 7814537 w 13215761"/>
              <a:gd name="connsiteY43" fmla="*/ 2520875 h 2520875"/>
              <a:gd name="connsiteX44" fmla="*/ 6975623 w 13215761"/>
              <a:gd name="connsiteY44" fmla="*/ 2520875 h 2520875"/>
              <a:gd name="connsiteX45" fmla="*/ 6401025 w 13215761"/>
              <a:gd name="connsiteY45" fmla="*/ 2520875 h 2520875"/>
              <a:gd name="connsiteX46" fmla="*/ 5562112 w 13215761"/>
              <a:gd name="connsiteY46" fmla="*/ 2520875 h 2520875"/>
              <a:gd name="connsiteX47" fmla="*/ 4855356 w 13215761"/>
              <a:gd name="connsiteY47" fmla="*/ 2520875 h 2520875"/>
              <a:gd name="connsiteX48" fmla="*/ 4412915 w 13215761"/>
              <a:gd name="connsiteY48" fmla="*/ 2520875 h 2520875"/>
              <a:gd name="connsiteX49" fmla="*/ 3706159 w 13215761"/>
              <a:gd name="connsiteY49" fmla="*/ 2520875 h 2520875"/>
              <a:gd name="connsiteX50" fmla="*/ 3395876 w 13215761"/>
              <a:gd name="connsiteY50" fmla="*/ 2520875 h 2520875"/>
              <a:gd name="connsiteX51" fmla="*/ 2821278 w 13215761"/>
              <a:gd name="connsiteY51" fmla="*/ 2520875 h 2520875"/>
              <a:gd name="connsiteX52" fmla="*/ 2643152 w 13215761"/>
              <a:gd name="connsiteY52" fmla="*/ 2520875 h 2520875"/>
              <a:gd name="connsiteX53" fmla="*/ 1804239 w 13215761"/>
              <a:gd name="connsiteY53" fmla="*/ 2520875 h 2520875"/>
              <a:gd name="connsiteX54" fmla="*/ 1229640 w 13215761"/>
              <a:gd name="connsiteY54" fmla="*/ 2520875 h 2520875"/>
              <a:gd name="connsiteX55" fmla="*/ 0 w 13215761"/>
              <a:gd name="connsiteY55" fmla="*/ 2520875 h 2520875"/>
              <a:gd name="connsiteX56" fmla="*/ 0 w 13215761"/>
              <a:gd name="connsiteY56" fmla="*/ 2041909 h 2520875"/>
              <a:gd name="connsiteX57" fmla="*/ 0 w 13215761"/>
              <a:gd name="connsiteY57" fmla="*/ 1588151 h 2520875"/>
              <a:gd name="connsiteX58" fmla="*/ 0 w 13215761"/>
              <a:gd name="connsiteY58" fmla="*/ 1033559 h 2520875"/>
              <a:gd name="connsiteX59" fmla="*/ 0 w 13215761"/>
              <a:gd name="connsiteY59" fmla="*/ 529384 h 2520875"/>
              <a:gd name="connsiteX60" fmla="*/ 0 w 13215761"/>
              <a:gd name="connsiteY60" fmla="*/ 0 h 252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3215761" h="2520875" extrusionOk="0">
                <a:moveTo>
                  <a:pt x="0" y="0"/>
                </a:moveTo>
                <a:cubicBezTo>
                  <a:pt x="144113" y="-34100"/>
                  <a:pt x="282839" y="16135"/>
                  <a:pt x="442441" y="0"/>
                </a:cubicBezTo>
                <a:cubicBezTo>
                  <a:pt x="602043" y="-16135"/>
                  <a:pt x="535774" y="5549"/>
                  <a:pt x="620566" y="0"/>
                </a:cubicBezTo>
                <a:cubicBezTo>
                  <a:pt x="705359" y="-5549"/>
                  <a:pt x="1066857" y="76802"/>
                  <a:pt x="1459480" y="0"/>
                </a:cubicBezTo>
                <a:cubicBezTo>
                  <a:pt x="1852103" y="-76802"/>
                  <a:pt x="1723573" y="18160"/>
                  <a:pt x="1901920" y="0"/>
                </a:cubicBezTo>
                <a:cubicBezTo>
                  <a:pt x="2080267" y="-18160"/>
                  <a:pt x="2250650" y="30798"/>
                  <a:pt x="2344361" y="0"/>
                </a:cubicBezTo>
                <a:cubicBezTo>
                  <a:pt x="2438072" y="-30798"/>
                  <a:pt x="2816650" y="80897"/>
                  <a:pt x="3183275" y="0"/>
                </a:cubicBezTo>
                <a:cubicBezTo>
                  <a:pt x="3549900" y="-80897"/>
                  <a:pt x="3418293" y="9507"/>
                  <a:pt x="3493558" y="0"/>
                </a:cubicBezTo>
                <a:cubicBezTo>
                  <a:pt x="3568823" y="-9507"/>
                  <a:pt x="3925860" y="30494"/>
                  <a:pt x="4332471" y="0"/>
                </a:cubicBezTo>
                <a:cubicBezTo>
                  <a:pt x="4739082" y="-30494"/>
                  <a:pt x="4791203" y="41570"/>
                  <a:pt x="5171385" y="0"/>
                </a:cubicBezTo>
                <a:cubicBezTo>
                  <a:pt x="5551567" y="-41570"/>
                  <a:pt x="5543588" y="8113"/>
                  <a:pt x="5745983" y="0"/>
                </a:cubicBezTo>
                <a:cubicBezTo>
                  <a:pt x="5948378" y="-8113"/>
                  <a:pt x="6187827" y="6567"/>
                  <a:pt x="6584897" y="0"/>
                </a:cubicBezTo>
                <a:cubicBezTo>
                  <a:pt x="6981967" y="-6567"/>
                  <a:pt x="6809850" y="47789"/>
                  <a:pt x="7027337" y="0"/>
                </a:cubicBezTo>
                <a:cubicBezTo>
                  <a:pt x="7244824" y="-47789"/>
                  <a:pt x="7287072" y="46182"/>
                  <a:pt x="7469778" y="0"/>
                </a:cubicBezTo>
                <a:cubicBezTo>
                  <a:pt x="7652484" y="-46182"/>
                  <a:pt x="7847024" y="47974"/>
                  <a:pt x="8176534" y="0"/>
                </a:cubicBezTo>
                <a:cubicBezTo>
                  <a:pt x="8506044" y="-47974"/>
                  <a:pt x="8414550" y="9224"/>
                  <a:pt x="8618975" y="0"/>
                </a:cubicBezTo>
                <a:cubicBezTo>
                  <a:pt x="8823400" y="-9224"/>
                  <a:pt x="9242923" y="2076"/>
                  <a:pt x="9457888" y="0"/>
                </a:cubicBezTo>
                <a:cubicBezTo>
                  <a:pt x="9672853" y="-2076"/>
                  <a:pt x="10103405" y="53927"/>
                  <a:pt x="10296802" y="0"/>
                </a:cubicBezTo>
                <a:cubicBezTo>
                  <a:pt x="10490199" y="-53927"/>
                  <a:pt x="10734784" y="1967"/>
                  <a:pt x="10871400" y="0"/>
                </a:cubicBezTo>
                <a:cubicBezTo>
                  <a:pt x="11008016" y="-1967"/>
                  <a:pt x="11146709" y="18887"/>
                  <a:pt x="11313841" y="0"/>
                </a:cubicBezTo>
                <a:cubicBezTo>
                  <a:pt x="11480973" y="-18887"/>
                  <a:pt x="11437426" y="10656"/>
                  <a:pt x="11491966" y="0"/>
                </a:cubicBezTo>
                <a:cubicBezTo>
                  <a:pt x="11546506" y="-10656"/>
                  <a:pt x="11650064" y="10835"/>
                  <a:pt x="11802249" y="0"/>
                </a:cubicBezTo>
                <a:cubicBezTo>
                  <a:pt x="11954434" y="-10835"/>
                  <a:pt x="12037993" y="5854"/>
                  <a:pt x="12112532" y="0"/>
                </a:cubicBezTo>
                <a:cubicBezTo>
                  <a:pt x="12187071" y="-5854"/>
                  <a:pt x="12408705" y="5586"/>
                  <a:pt x="12554973" y="0"/>
                </a:cubicBezTo>
                <a:cubicBezTo>
                  <a:pt x="12701241" y="-5586"/>
                  <a:pt x="13023116" y="25437"/>
                  <a:pt x="13215761" y="0"/>
                </a:cubicBezTo>
                <a:cubicBezTo>
                  <a:pt x="13259308" y="175398"/>
                  <a:pt x="13163081" y="376934"/>
                  <a:pt x="13215761" y="504175"/>
                </a:cubicBezTo>
                <a:cubicBezTo>
                  <a:pt x="13268441" y="631417"/>
                  <a:pt x="13172840" y="785142"/>
                  <a:pt x="13215761" y="1008350"/>
                </a:cubicBezTo>
                <a:cubicBezTo>
                  <a:pt x="13258682" y="1231558"/>
                  <a:pt x="13191704" y="1358498"/>
                  <a:pt x="13215761" y="1512525"/>
                </a:cubicBezTo>
                <a:cubicBezTo>
                  <a:pt x="13239818" y="1666553"/>
                  <a:pt x="13189691" y="1910384"/>
                  <a:pt x="13215761" y="2067118"/>
                </a:cubicBezTo>
                <a:cubicBezTo>
                  <a:pt x="13241831" y="2223852"/>
                  <a:pt x="13195949" y="2397705"/>
                  <a:pt x="13215761" y="2520875"/>
                </a:cubicBezTo>
                <a:cubicBezTo>
                  <a:pt x="13164816" y="2529322"/>
                  <a:pt x="13074787" y="2511057"/>
                  <a:pt x="13037636" y="2520875"/>
                </a:cubicBezTo>
                <a:cubicBezTo>
                  <a:pt x="13000485" y="2530693"/>
                  <a:pt x="12545032" y="2485070"/>
                  <a:pt x="12330880" y="2520875"/>
                </a:cubicBezTo>
                <a:cubicBezTo>
                  <a:pt x="12116728" y="2556680"/>
                  <a:pt x="12211870" y="2500716"/>
                  <a:pt x="12152754" y="2520875"/>
                </a:cubicBezTo>
                <a:cubicBezTo>
                  <a:pt x="12093638" y="2541034"/>
                  <a:pt x="11701088" y="2469050"/>
                  <a:pt x="11445998" y="2520875"/>
                </a:cubicBezTo>
                <a:cubicBezTo>
                  <a:pt x="11190908" y="2572700"/>
                  <a:pt x="11237116" y="2487737"/>
                  <a:pt x="11135715" y="2520875"/>
                </a:cubicBezTo>
                <a:cubicBezTo>
                  <a:pt x="11034314" y="2554013"/>
                  <a:pt x="11037364" y="2504955"/>
                  <a:pt x="10957590" y="2520875"/>
                </a:cubicBezTo>
                <a:cubicBezTo>
                  <a:pt x="10877816" y="2536795"/>
                  <a:pt x="10796108" y="2506382"/>
                  <a:pt x="10647307" y="2520875"/>
                </a:cubicBezTo>
                <a:cubicBezTo>
                  <a:pt x="10498506" y="2535368"/>
                  <a:pt x="10157210" y="2439845"/>
                  <a:pt x="9940551" y="2520875"/>
                </a:cubicBezTo>
                <a:cubicBezTo>
                  <a:pt x="9723892" y="2601905"/>
                  <a:pt x="9747381" y="2488876"/>
                  <a:pt x="9630268" y="2520875"/>
                </a:cubicBezTo>
                <a:cubicBezTo>
                  <a:pt x="9513155" y="2552874"/>
                  <a:pt x="9517127" y="2513061"/>
                  <a:pt x="9452142" y="2520875"/>
                </a:cubicBezTo>
                <a:cubicBezTo>
                  <a:pt x="9387157" y="2528689"/>
                  <a:pt x="9246314" y="2496193"/>
                  <a:pt x="9141859" y="2520875"/>
                </a:cubicBezTo>
                <a:cubicBezTo>
                  <a:pt x="9037404" y="2545557"/>
                  <a:pt x="8884465" y="2507486"/>
                  <a:pt x="8699418" y="2520875"/>
                </a:cubicBezTo>
                <a:cubicBezTo>
                  <a:pt x="8514371" y="2534264"/>
                  <a:pt x="8275682" y="2486823"/>
                  <a:pt x="8124820" y="2520875"/>
                </a:cubicBezTo>
                <a:cubicBezTo>
                  <a:pt x="7973958" y="2554927"/>
                  <a:pt x="7936167" y="2508572"/>
                  <a:pt x="7814537" y="2520875"/>
                </a:cubicBezTo>
                <a:cubicBezTo>
                  <a:pt x="7692907" y="2533178"/>
                  <a:pt x="7328663" y="2425880"/>
                  <a:pt x="6975623" y="2520875"/>
                </a:cubicBezTo>
                <a:cubicBezTo>
                  <a:pt x="6622583" y="2615870"/>
                  <a:pt x="6598896" y="2502140"/>
                  <a:pt x="6401025" y="2520875"/>
                </a:cubicBezTo>
                <a:cubicBezTo>
                  <a:pt x="6203154" y="2539610"/>
                  <a:pt x="5975539" y="2427626"/>
                  <a:pt x="5562112" y="2520875"/>
                </a:cubicBezTo>
                <a:cubicBezTo>
                  <a:pt x="5148685" y="2614124"/>
                  <a:pt x="5146221" y="2512764"/>
                  <a:pt x="4855356" y="2520875"/>
                </a:cubicBezTo>
                <a:cubicBezTo>
                  <a:pt x="4564491" y="2528986"/>
                  <a:pt x="4526417" y="2519992"/>
                  <a:pt x="4412915" y="2520875"/>
                </a:cubicBezTo>
                <a:cubicBezTo>
                  <a:pt x="4299413" y="2521758"/>
                  <a:pt x="3854882" y="2471900"/>
                  <a:pt x="3706159" y="2520875"/>
                </a:cubicBezTo>
                <a:cubicBezTo>
                  <a:pt x="3557436" y="2569850"/>
                  <a:pt x="3512113" y="2511766"/>
                  <a:pt x="3395876" y="2520875"/>
                </a:cubicBezTo>
                <a:cubicBezTo>
                  <a:pt x="3279639" y="2529984"/>
                  <a:pt x="2938873" y="2518658"/>
                  <a:pt x="2821278" y="2520875"/>
                </a:cubicBezTo>
                <a:cubicBezTo>
                  <a:pt x="2703683" y="2523092"/>
                  <a:pt x="2679245" y="2519153"/>
                  <a:pt x="2643152" y="2520875"/>
                </a:cubicBezTo>
                <a:cubicBezTo>
                  <a:pt x="2607059" y="2522597"/>
                  <a:pt x="2063735" y="2490373"/>
                  <a:pt x="1804239" y="2520875"/>
                </a:cubicBezTo>
                <a:cubicBezTo>
                  <a:pt x="1544743" y="2551377"/>
                  <a:pt x="1386752" y="2504000"/>
                  <a:pt x="1229640" y="2520875"/>
                </a:cubicBezTo>
                <a:cubicBezTo>
                  <a:pt x="1072528" y="2537750"/>
                  <a:pt x="350485" y="2419651"/>
                  <a:pt x="0" y="2520875"/>
                </a:cubicBezTo>
                <a:cubicBezTo>
                  <a:pt x="-48152" y="2365534"/>
                  <a:pt x="28466" y="2276724"/>
                  <a:pt x="0" y="2041909"/>
                </a:cubicBezTo>
                <a:cubicBezTo>
                  <a:pt x="-28466" y="1807094"/>
                  <a:pt x="42059" y="1801437"/>
                  <a:pt x="0" y="1588151"/>
                </a:cubicBezTo>
                <a:cubicBezTo>
                  <a:pt x="-42059" y="1374865"/>
                  <a:pt x="11154" y="1159437"/>
                  <a:pt x="0" y="1033559"/>
                </a:cubicBezTo>
                <a:cubicBezTo>
                  <a:pt x="-11154" y="907681"/>
                  <a:pt x="34527" y="634774"/>
                  <a:pt x="0" y="529384"/>
                </a:cubicBezTo>
                <a:cubicBezTo>
                  <a:pt x="-34527" y="423994"/>
                  <a:pt x="36080" y="195311"/>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pic>
        <p:nvPicPr>
          <p:cNvPr id="84" name="Picture 83" descr="A logo with text and a triangle in center&#10;&#10;Description automatically generated">
            <a:extLst>
              <a:ext uri="{FF2B5EF4-FFF2-40B4-BE49-F238E27FC236}">
                <a16:creationId xmlns:a16="http://schemas.microsoft.com/office/drawing/2014/main" id="{2BAECB61-74AD-C756-C7BC-755C3CBBD8E0}"/>
              </a:ext>
            </a:extLst>
          </p:cNvPr>
          <p:cNvPicPr>
            <a:picLocks noChangeAspect="1"/>
          </p:cNvPicPr>
          <p:nvPr/>
        </p:nvPicPr>
        <p:blipFill>
          <a:blip r:embed="rId24"/>
          <a:stretch>
            <a:fillRect/>
          </a:stretch>
        </p:blipFill>
        <p:spPr>
          <a:xfrm>
            <a:off x="32206984" y="1175051"/>
            <a:ext cx="3997541" cy="3997541"/>
          </a:xfrm>
          <a:prstGeom prst="rect">
            <a:avLst/>
          </a:prstGeom>
        </p:spPr>
      </p:pic>
      <p:pic>
        <p:nvPicPr>
          <p:cNvPr id="88" name="Picture 87" descr="A black and white text&#10;&#10;Description automatically generated with medium confidence">
            <a:extLst>
              <a:ext uri="{FF2B5EF4-FFF2-40B4-BE49-F238E27FC236}">
                <a16:creationId xmlns:a16="http://schemas.microsoft.com/office/drawing/2014/main" id="{A34380F6-2883-3807-D8FC-DD8C6704CFFB}"/>
              </a:ext>
            </a:extLst>
          </p:cNvPr>
          <p:cNvPicPr>
            <a:picLocks noChangeAspect="1"/>
          </p:cNvPicPr>
          <p:nvPr/>
        </p:nvPicPr>
        <p:blipFill>
          <a:blip r:embed="rId25"/>
          <a:stretch>
            <a:fillRect/>
          </a:stretch>
        </p:blipFill>
        <p:spPr>
          <a:xfrm>
            <a:off x="18445864" y="25691034"/>
            <a:ext cx="3836890" cy="1201743"/>
          </a:xfrm>
          <a:prstGeom prst="rect">
            <a:avLst/>
          </a:prstGeom>
          <a:effectLst>
            <a:glow rad="292100">
              <a:schemeClr val="accent2">
                <a:satMod val="175000"/>
                <a:alpha val="40000"/>
              </a:schemeClr>
            </a:glow>
          </a:effectLst>
        </p:spPr>
      </p:pic>
      <p:pic>
        <p:nvPicPr>
          <p:cNvPr id="92" name="Picture 91" descr="A diagram of a normal distribution&#10;&#10;Description automatically generated">
            <a:extLst>
              <a:ext uri="{FF2B5EF4-FFF2-40B4-BE49-F238E27FC236}">
                <a16:creationId xmlns:a16="http://schemas.microsoft.com/office/drawing/2014/main" id="{83E9381F-C9AA-8776-CCB2-5ACB4DE2A1BD}"/>
              </a:ext>
            </a:extLst>
          </p:cNvPr>
          <p:cNvPicPr>
            <a:picLocks noChangeAspect="1"/>
          </p:cNvPicPr>
          <p:nvPr/>
        </p:nvPicPr>
        <p:blipFill>
          <a:blip r:embed="rId26"/>
          <a:stretch>
            <a:fillRect/>
          </a:stretch>
        </p:blipFill>
        <p:spPr>
          <a:xfrm>
            <a:off x="30771269" y="5849192"/>
            <a:ext cx="9280127" cy="7044768"/>
          </a:xfrm>
          <a:prstGeom prst="rect">
            <a:avLst/>
          </a:prstGeom>
        </p:spPr>
      </p:pic>
      <p:sp>
        <p:nvSpPr>
          <p:cNvPr id="96" name="Google Shape;84;p1">
            <a:extLst>
              <a:ext uri="{FF2B5EF4-FFF2-40B4-BE49-F238E27FC236}">
                <a16:creationId xmlns:a16="http://schemas.microsoft.com/office/drawing/2014/main" id="{B7D3E407-DB27-E5D8-8B8A-4DBCAA71CF86}"/>
              </a:ext>
            </a:extLst>
          </p:cNvPr>
          <p:cNvSpPr txBox="1"/>
          <p:nvPr/>
        </p:nvSpPr>
        <p:spPr>
          <a:xfrm>
            <a:off x="30482949" y="30689965"/>
            <a:ext cx="13010323" cy="1519772"/>
          </a:xfrm>
          <a:custGeom>
            <a:avLst/>
            <a:gdLst>
              <a:gd name="connsiteX0" fmla="*/ 0 w 13010323"/>
              <a:gd name="connsiteY0" fmla="*/ 0 h 1519772"/>
              <a:gd name="connsiteX1" fmla="*/ 461275 w 13010323"/>
              <a:gd name="connsiteY1" fmla="*/ 0 h 1519772"/>
              <a:gd name="connsiteX2" fmla="*/ 662344 w 13010323"/>
              <a:gd name="connsiteY2" fmla="*/ 0 h 1519772"/>
              <a:gd name="connsiteX3" fmla="*/ 1513928 w 13010323"/>
              <a:gd name="connsiteY3" fmla="*/ 0 h 1519772"/>
              <a:gd name="connsiteX4" fmla="*/ 1975204 w 13010323"/>
              <a:gd name="connsiteY4" fmla="*/ 0 h 1519772"/>
              <a:gd name="connsiteX5" fmla="*/ 2436479 w 13010323"/>
              <a:gd name="connsiteY5" fmla="*/ 0 h 1519772"/>
              <a:gd name="connsiteX6" fmla="*/ 3288063 w 13010323"/>
              <a:gd name="connsiteY6" fmla="*/ 0 h 1519772"/>
              <a:gd name="connsiteX7" fmla="*/ 3619235 w 13010323"/>
              <a:gd name="connsiteY7" fmla="*/ 0 h 1519772"/>
              <a:gd name="connsiteX8" fmla="*/ 4470820 w 13010323"/>
              <a:gd name="connsiteY8" fmla="*/ 0 h 1519772"/>
              <a:gd name="connsiteX9" fmla="*/ 5322405 w 13010323"/>
              <a:gd name="connsiteY9" fmla="*/ 0 h 1519772"/>
              <a:gd name="connsiteX10" fmla="*/ 5913783 w 13010323"/>
              <a:gd name="connsiteY10" fmla="*/ 0 h 1519772"/>
              <a:gd name="connsiteX11" fmla="*/ 6765368 w 13010323"/>
              <a:gd name="connsiteY11" fmla="*/ 0 h 1519772"/>
              <a:gd name="connsiteX12" fmla="*/ 7226643 w 13010323"/>
              <a:gd name="connsiteY12" fmla="*/ 0 h 1519772"/>
              <a:gd name="connsiteX13" fmla="*/ 7687918 w 13010323"/>
              <a:gd name="connsiteY13" fmla="*/ 0 h 1519772"/>
              <a:gd name="connsiteX14" fmla="*/ 8409400 w 13010323"/>
              <a:gd name="connsiteY14" fmla="*/ 0 h 1519772"/>
              <a:gd name="connsiteX15" fmla="*/ 8870675 w 13010323"/>
              <a:gd name="connsiteY15" fmla="*/ 0 h 1519772"/>
              <a:gd name="connsiteX16" fmla="*/ 9722260 w 13010323"/>
              <a:gd name="connsiteY16" fmla="*/ 0 h 1519772"/>
              <a:gd name="connsiteX17" fmla="*/ 10573844 w 13010323"/>
              <a:gd name="connsiteY17" fmla="*/ 0 h 1519772"/>
              <a:gd name="connsiteX18" fmla="*/ 11165223 w 13010323"/>
              <a:gd name="connsiteY18" fmla="*/ 0 h 1519772"/>
              <a:gd name="connsiteX19" fmla="*/ 11626498 w 13010323"/>
              <a:gd name="connsiteY19" fmla="*/ 0 h 1519772"/>
              <a:gd name="connsiteX20" fmla="*/ 11827566 w 13010323"/>
              <a:gd name="connsiteY20" fmla="*/ 0 h 1519772"/>
              <a:gd name="connsiteX21" fmla="*/ 12158738 w 13010323"/>
              <a:gd name="connsiteY21" fmla="*/ 0 h 1519772"/>
              <a:gd name="connsiteX22" fmla="*/ 12489910 w 13010323"/>
              <a:gd name="connsiteY22" fmla="*/ 0 h 1519772"/>
              <a:gd name="connsiteX23" fmla="*/ 13010323 w 13010323"/>
              <a:gd name="connsiteY23" fmla="*/ 0 h 1519772"/>
              <a:gd name="connsiteX24" fmla="*/ 13010323 w 13010323"/>
              <a:gd name="connsiteY24" fmla="*/ 536986 h 1519772"/>
              <a:gd name="connsiteX25" fmla="*/ 13010323 w 13010323"/>
              <a:gd name="connsiteY25" fmla="*/ 1058774 h 1519772"/>
              <a:gd name="connsiteX26" fmla="*/ 13010323 w 13010323"/>
              <a:gd name="connsiteY26" fmla="*/ 1519772 h 1519772"/>
              <a:gd name="connsiteX27" fmla="*/ 12418945 w 13010323"/>
              <a:gd name="connsiteY27" fmla="*/ 1519772 h 1519772"/>
              <a:gd name="connsiteX28" fmla="*/ 12087773 w 13010323"/>
              <a:gd name="connsiteY28" fmla="*/ 1519772 h 1519772"/>
              <a:gd name="connsiteX29" fmla="*/ 11366291 w 13010323"/>
              <a:gd name="connsiteY29" fmla="*/ 1519772 h 1519772"/>
              <a:gd name="connsiteX30" fmla="*/ 11035119 w 13010323"/>
              <a:gd name="connsiteY30" fmla="*/ 1519772 h 1519772"/>
              <a:gd name="connsiteX31" fmla="*/ 10313638 w 13010323"/>
              <a:gd name="connsiteY31" fmla="*/ 1519772 h 1519772"/>
              <a:gd name="connsiteX32" fmla="*/ 10112569 w 13010323"/>
              <a:gd name="connsiteY32" fmla="*/ 1519772 h 1519772"/>
              <a:gd name="connsiteX33" fmla="*/ 9391088 w 13010323"/>
              <a:gd name="connsiteY33" fmla="*/ 1519772 h 1519772"/>
              <a:gd name="connsiteX34" fmla="*/ 9059916 w 13010323"/>
              <a:gd name="connsiteY34" fmla="*/ 1519772 h 1519772"/>
              <a:gd name="connsiteX35" fmla="*/ 8858847 w 13010323"/>
              <a:gd name="connsiteY35" fmla="*/ 1519772 h 1519772"/>
              <a:gd name="connsiteX36" fmla="*/ 8527675 w 13010323"/>
              <a:gd name="connsiteY36" fmla="*/ 1519772 h 1519772"/>
              <a:gd name="connsiteX37" fmla="*/ 7806194 w 13010323"/>
              <a:gd name="connsiteY37" fmla="*/ 1519772 h 1519772"/>
              <a:gd name="connsiteX38" fmla="*/ 7475022 w 13010323"/>
              <a:gd name="connsiteY38" fmla="*/ 1519772 h 1519772"/>
              <a:gd name="connsiteX39" fmla="*/ 7273953 w 13010323"/>
              <a:gd name="connsiteY39" fmla="*/ 1519772 h 1519772"/>
              <a:gd name="connsiteX40" fmla="*/ 6942781 w 13010323"/>
              <a:gd name="connsiteY40" fmla="*/ 1519772 h 1519772"/>
              <a:gd name="connsiteX41" fmla="*/ 6481506 w 13010323"/>
              <a:gd name="connsiteY41" fmla="*/ 1519772 h 1519772"/>
              <a:gd name="connsiteX42" fmla="*/ 5890128 w 13010323"/>
              <a:gd name="connsiteY42" fmla="*/ 1519772 h 1519772"/>
              <a:gd name="connsiteX43" fmla="*/ 5558956 w 13010323"/>
              <a:gd name="connsiteY43" fmla="*/ 1519772 h 1519772"/>
              <a:gd name="connsiteX44" fmla="*/ 4707371 w 13010323"/>
              <a:gd name="connsiteY44" fmla="*/ 1519772 h 1519772"/>
              <a:gd name="connsiteX45" fmla="*/ 4115993 w 13010323"/>
              <a:gd name="connsiteY45" fmla="*/ 1519772 h 1519772"/>
              <a:gd name="connsiteX46" fmla="*/ 3264408 w 13010323"/>
              <a:gd name="connsiteY46" fmla="*/ 1519772 h 1519772"/>
              <a:gd name="connsiteX47" fmla="*/ 2542927 w 13010323"/>
              <a:gd name="connsiteY47" fmla="*/ 1519772 h 1519772"/>
              <a:gd name="connsiteX48" fmla="*/ 2081652 w 13010323"/>
              <a:gd name="connsiteY48" fmla="*/ 1519772 h 1519772"/>
              <a:gd name="connsiteX49" fmla="*/ 1360170 w 13010323"/>
              <a:gd name="connsiteY49" fmla="*/ 1519772 h 1519772"/>
              <a:gd name="connsiteX50" fmla="*/ 1028998 w 13010323"/>
              <a:gd name="connsiteY50" fmla="*/ 1519772 h 1519772"/>
              <a:gd name="connsiteX51" fmla="*/ 0 w 13010323"/>
              <a:gd name="connsiteY51" fmla="*/ 1519772 h 1519772"/>
              <a:gd name="connsiteX52" fmla="*/ 0 w 13010323"/>
              <a:gd name="connsiteY52" fmla="*/ 1058774 h 1519772"/>
              <a:gd name="connsiteX53" fmla="*/ 0 w 13010323"/>
              <a:gd name="connsiteY53" fmla="*/ 521788 h 1519772"/>
              <a:gd name="connsiteX54" fmla="*/ 0 w 13010323"/>
              <a:gd name="connsiteY54" fmla="*/ 0 h 15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010323" h="1519772" extrusionOk="0">
                <a:moveTo>
                  <a:pt x="0" y="0"/>
                </a:moveTo>
                <a:cubicBezTo>
                  <a:pt x="175264" y="-52267"/>
                  <a:pt x="320001" y="21320"/>
                  <a:pt x="461275" y="0"/>
                </a:cubicBezTo>
                <a:cubicBezTo>
                  <a:pt x="602550" y="-21320"/>
                  <a:pt x="574985" y="6749"/>
                  <a:pt x="662344" y="0"/>
                </a:cubicBezTo>
                <a:cubicBezTo>
                  <a:pt x="749703" y="-6749"/>
                  <a:pt x="1245622" y="1583"/>
                  <a:pt x="1513928" y="0"/>
                </a:cubicBezTo>
                <a:cubicBezTo>
                  <a:pt x="1782234" y="-1583"/>
                  <a:pt x="1834026" y="6661"/>
                  <a:pt x="1975204" y="0"/>
                </a:cubicBezTo>
                <a:cubicBezTo>
                  <a:pt x="2116382" y="-6661"/>
                  <a:pt x="2313132" y="26059"/>
                  <a:pt x="2436479" y="0"/>
                </a:cubicBezTo>
                <a:cubicBezTo>
                  <a:pt x="2559827" y="-26059"/>
                  <a:pt x="2986283" y="13779"/>
                  <a:pt x="3288063" y="0"/>
                </a:cubicBezTo>
                <a:cubicBezTo>
                  <a:pt x="3589843" y="-13779"/>
                  <a:pt x="3551173" y="5991"/>
                  <a:pt x="3619235" y="0"/>
                </a:cubicBezTo>
                <a:cubicBezTo>
                  <a:pt x="3687297" y="-5991"/>
                  <a:pt x="4164306" y="80998"/>
                  <a:pt x="4470820" y="0"/>
                </a:cubicBezTo>
                <a:cubicBezTo>
                  <a:pt x="4777335" y="-80998"/>
                  <a:pt x="4993659" y="73962"/>
                  <a:pt x="5322405" y="0"/>
                </a:cubicBezTo>
                <a:cubicBezTo>
                  <a:pt x="5651151" y="-73962"/>
                  <a:pt x="5775751" y="49900"/>
                  <a:pt x="5913783" y="0"/>
                </a:cubicBezTo>
                <a:cubicBezTo>
                  <a:pt x="6051815" y="-49900"/>
                  <a:pt x="6402124" y="46043"/>
                  <a:pt x="6765368" y="0"/>
                </a:cubicBezTo>
                <a:cubicBezTo>
                  <a:pt x="7128612" y="-46043"/>
                  <a:pt x="7082719" y="21355"/>
                  <a:pt x="7226643" y="0"/>
                </a:cubicBezTo>
                <a:cubicBezTo>
                  <a:pt x="7370567" y="-21355"/>
                  <a:pt x="7520533" y="15057"/>
                  <a:pt x="7687918" y="0"/>
                </a:cubicBezTo>
                <a:cubicBezTo>
                  <a:pt x="7855303" y="-15057"/>
                  <a:pt x="8081525" y="82656"/>
                  <a:pt x="8409400" y="0"/>
                </a:cubicBezTo>
                <a:cubicBezTo>
                  <a:pt x="8737275" y="-82656"/>
                  <a:pt x="8700487" y="13086"/>
                  <a:pt x="8870675" y="0"/>
                </a:cubicBezTo>
                <a:cubicBezTo>
                  <a:pt x="9040864" y="-13086"/>
                  <a:pt x="9525706" y="72596"/>
                  <a:pt x="9722260" y="0"/>
                </a:cubicBezTo>
                <a:cubicBezTo>
                  <a:pt x="9918815" y="-72596"/>
                  <a:pt x="10220936" y="98810"/>
                  <a:pt x="10573844" y="0"/>
                </a:cubicBezTo>
                <a:cubicBezTo>
                  <a:pt x="10926752" y="-98810"/>
                  <a:pt x="10872035" y="23874"/>
                  <a:pt x="11165223" y="0"/>
                </a:cubicBezTo>
                <a:cubicBezTo>
                  <a:pt x="11458411" y="-23874"/>
                  <a:pt x="11479574" y="44905"/>
                  <a:pt x="11626498" y="0"/>
                </a:cubicBezTo>
                <a:cubicBezTo>
                  <a:pt x="11773423" y="-44905"/>
                  <a:pt x="11772274" y="23717"/>
                  <a:pt x="11827566" y="0"/>
                </a:cubicBezTo>
                <a:cubicBezTo>
                  <a:pt x="11882858" y="-23717"/>
                  <a:pt x="12036724" y="20555"/>
                  <a:pt x="12158738" y="0"/>
                </a:cubicBezTo>
                <a:cubicBezTo>
                  <a:pt x="12280752" y="-20555"/>
                  <a:pt x="12360111" y="6248"/>
                  <a:pt x="12489910" y="0"/>
                </a:cubicBezTo>
                <a:cubicBezTo>
                  <a:pt x="12619709" y="-6248"/>
                  <a:pt x="12784502" y="19132"/>
                  <a:pt x="13010323" y="0"/>
                </a:cubicBezTo>
                <a:cubicBezTo>
                  <a:pt x="13061568" y="199812"/>
                  <a:pt x="12981485" y="270616"/>
                  <a:pt x="13010323" y="536986"/>
                </a:cubicBezTo>
                <a:cubicBezTo>
                  <a:pt x="13039161" y="803356"/>
                  <a:pt x="12966631" y="937700"/>
                  <a:pt x="13010323" y="1058774"/>
                </a:cubicBezTo>
                <a:cubicBezTo>
                  <a:pt x="13054015" y="1179848"/>
                  <a:pt x="12974060" y="1411514"/>
                  <a:pt x="13010323" y="1519772"/>
                </a:cubicBezTo>
                <a:cubicBezTo>
                  <a:pt x="12882047" y="1521285"/>
                  <a:pt x="12576022" y="1458625"/>
                  <a:pt x="12418945" y="1519772"/>
                </a:cubicBezTo>
                <a:cubicBezTo>
                  <a:pt x="12261868" y="1580919"/>
                  <a:pt x="12217444" y="1517471"/>
                  <a:pt x="12087773" y="1519772"/>
                </a:cubicBezTo>
                <a:cubicBezTo>
                  <a:pt x="11958102" y="1522073"/>
                  <a:pt x="11703288" y="1435103"/>
                  <a:pt x="11366291" y="1519772"/>
                </a:cubicBezTo>
                <a:cubicBezTo>
                  <a:pt x="11029294" y="1604441"/>
                  <a:pt x="11142356" y="1510634"/>
                  <a:pt x="11035119" y="1519772"/>
                </a:cubicBezTo>
                <a:cubicBezTo>
                  <a:pt x="10927882" y="1528910"/>
                  <a:pt x="10562048" y="1502975"/>
                  <a:pt x="10313638" y="1519772"/>
                </a:cubicBezTo>
                <a:cubicBezTo>
                  <a:pt x="10065228" y="1536569"/>
                  <a:pt x="10173791" y="1508738"/>
                  <a:pt x="10112569" y="1519772"/>
                </a:cubicBezTo>
                <a:cubicBezTo>
                  <a:pt x="10051347" y="1530806"/>
                  <a:pt x="9707404" y="1499572"/>
                  <a:pt x="9391088" y="1519772"/>
                </a:cubicBezTo>
                <a:cubicBezTo>
                  <a:pt x="9074772" y="1539972"/>
                  <a:pt x="9191680" y="1497210"/>
                  <a:pt x="9059916" y="1519772"/>
                </a:cubicBezTo>
                <a:cubicBezTo>
                  <a:pt x="8928152" y="1542334"/>
                  <a:pt x="8908359" y="1504969"/>
                  <a:pt x="8858847" y="1519772"/>
                </a:cubicBezTo>
                <a:cubicBezTo>
                  <a:pt x="8809335" y="1534575"/>
                  <a:pt x="8621985" y="1486107"/>
                  <a:pt x="8527675" y="1519772"/>
                </a:cubicBezTo>
                <a:cubicBezTo>
                  <a:pt x="8433365" y="1553437"/>
                  <a:pt x="8052596" y="1467976"/>
                  <a:pt x="7806194" y="1519772"/>
                </a:cubicBezTo>
                <a:cubicBezTo>
                  <a:pt x="7559792" y="1571568"/>
                  <a:pt x="7587405" y="1513912"/>
                  <a:pt x="7475022" y="1519772"/>
                </a:cubicBezTo>
                <a:cubicBezTo>
                  <a:pt x="7362639" y="1525632"/>
                  <a:pt x="7347176" y="1514949"/>
                  <a:pt x="7273953" y="1519772"/>
                </a:cubicBezTo>
                <a:cubicBezTo>
                  <a:pt x="7200730" y="1524595"/>
                  <a:pt x="7046334" y="1484098"/>
                  <a:pt x="6942781" y="1519772"/>
                </a:cubicBezTo>
                <a:cubicBezTo>
                  <a:pt x="6839228" y="1555446"/>
                  <a:pt x="6590167" y="1474828"/>
                  <a:pt x="6481506" y="1519772"/>
                </a:cubicBezTo>
                <a:cubicBezTo>
                  <a:pt x="6372845" y="1564716"/>
                  <a:pt x="6179858" y="1473479"/>
                  <a:pt x="5890128" y="1519772"/>
                </a:cubicBezTo>
                <a:cubicBezTo>
                  <a:pt x="5600398" y="1566065"/>
                  <a:pt x="5669386" y="1508382"/>
                  <a:pt x="5558956" y="1519772"/>
                </a:cubicBezTo>
                <a:cubicBezTo>
                  <a:pt x="5448526" y="1531162"/>
                  <a:pt x="5075457" y="1500726"/>
                  <a:pt x="4707371" y="1519772"/>
                </a:cubicBezTo>
                <a:cubicBezTo>
                  <a:pt x="4339286" y="1538818"/>
                  <a:pt x="4255619" y="1451347"/>
                  <a:pt x="4115993" y="1519772"/>
                </a:cubicBezTo>
                <a:cubicBezTo>
                  <a:pt x="3976367" y="1588197"/>
                  <a:pt x="3551615" y="1493679"/>
                  <a:pt x="3264408" y="1519772"/>
                </a:cubicBezTo>
                <a:cubicBezTo>
                  <a:pt x="2977201" y="1545865"/>
                  <a:pt x="2886293" y="1463934"/>
                  <a:pt x="2542927" y="1519772"/>
                </a:cubicBezTo>
                <a:cubicBezTo>
                  <a:pt x="2199561" y="1575610"/>
                  <a:pt x="2181220" y="1471169"/>
                  <a:pt x="2081652" y="1519772"/>
                </a:cubicBezTo>
                <a:cubicBezTo>
                  <a:pt x="1982084" y="1568375"/>
                  <a:pt x="1587947" y="1471578"/>
                  <a:pt x="1360170" y="1519772"/>
                </a:cubicBezTo>
                <a:cubicBezTo>
                  <a:pt x="1132393" y="1567966"/>
                  <a:pt x="1194365" y="1512496"/>
                  <a:pt x="1028998" y="1519772"/>
                </a:cubicBezTo>
                <a:cubicBezTo>
                  <a:pt x="863631" y="1527048"/>
                  <a:pt x="221149" y="1469350"/>
                  <a:pt x="0" y="1519772"/>
                </a:cubicBezTo>
                <a:cubicBezTo>
                  <a:pt x="-19063" y="1404538"/>
                  <a:pt x="42436" y="1254180"/>
                  <a:pt x="0" y="1058774"/>
                </a:cubicBezTo>
                <a:cubicBezTo>
                  <a:pt x="-42436" y="863368"/>
                  <a:pt x="6933" y="647633"/>
                  <a:pt x="0" y="521788"/>
                </a:cubicBezTo>
                <a:cubicBezTo>
                  <a:pt x="-6933" y="395943"/>
                  <a:pt x="59111" y="247930"/>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97" name="Google Shape;84;p1">
            <a:extLst>
              <a:ext uri="{FF2B5EF4-FFF2-40B4-BE49-F238E27FC236}">
                <a16:creationId xmlns:a16="http://schemas.microsoft.com/office/drawing/2014/main" id="{AE5CA006-5546-1389-4AC1-829A3BD34C4D}"/>
              </a:ext>
            </a:extLst>
          </p:cNvPr>
          <p:cNvSpPr txBox="1"/>
          <p:nvPr/>
        </p:nvSpPr>
        <p:spPr>
          <a:xfrm>
            <a:off x="30350965" y="15554704"/>
            <a:ext cx="13289216" cy="10320250"/>
          </a:xfrm>
          <a:custGeom>
            <a:avLst/>
            <a:gdLst>
              <a:gd name="connsiteX0" fmla="*/ 0 w 13289216"/>
              <a:gd name="connsiteY0" fmla="*/ 0 h 10320250"/>
              <a:gd name="connsiteX1" fmla="*/ 444900 w 13289216"/>
              <a:gd name="connsiteY1" fmla="*/ 0 h 10320250"/>
              <a:gd name="connsiteX2" fmla="*/ 624015 w 13289216"/>
              <a:gd name="connsiteY2" fmla="*/ 0 h 10320250"/>
              <a:gd name="connsiteX3" fmla="*/ 1467592 w 13289216"/>
              <a:gd name="connsiteY3" fmla="*/ 0 h 10320250"/>
              <a:gd name="connsiteX4" fmla="*/ 1912492 w 13289216"/>
              <a:gd name="connsiteY4" fmla="*/ 0 h 10320250"/>
              <a:gd name="connsiteX5" fmla="*/ 2357391 w 13289216"/>
              <a:gd name="connsiteY5" fmla="*/ 0 h 10320250"/>
              <a:gd name="connsiteX6" fmla="*/ 3200968 w 13289216"/>
              <a:gd name="connsiteY6" fmla="*/ 0 h 10320250"/>
              <a:gd name="connsiteX7" fmla="*/ 3512975 w 13289216"/>
              <a:gd name="connsiteY7" fmla="*/ 0 h 10320250"/>
              <a:gd name="connsiteX8" fmla="*/ 4356552 w 13289216"/>
              <a:gd name="connsiteY8" fmla="*/ 0 h 10320250"/>
              <a:gd name="connsiteX9" fmla="*/ 5200128 w 13289216"/>
              <a:gd name="connsiteY9" fmla="*/ 0 h 10320250"/>
              <a:gd name="connsiteX10" fmla="*/ 5777920 w 13289216"/>
              <a:gd name="connsiteY10" fmla="*/ 0 h 10320250"/>
              <a:gd name="connsiteX11" fmla="*/ 6621496 w 13289216"/>
              <a:gd name="connsiteY11" fmla="*/ 0 h 10320250"/>
              <a:gd name="connsiteX12" fmla="*/ 7066396 w 13289216"/>
              <a:gd name="connsiteY12" fmla="*/ 0 h 10320250"/>
              <a:gd name="connsiteX13" fmla="*/ 7511296 w 13289216"/>
              <a:gd name="connsiteY13" fmla="*/ 0 h 10320250"/>
              <a:gd name="connsiteX14" fmla="*/ 8221980 w 13289216"/>
              <a:gd name="connsiteY14" fmla="*/ 0 h 10320250"/>
              <a:gd name="connsiteX15" fmla="*/ 8666880 w 13289216"/>
              <a:gd name="connsiteY15" fmla="*/ 0 h 10320250"/>
              <a:gd name="connsiteX16" fmla="*/ 9510456 w 13289216"/>
              <a:gd name="connsiteY16" fmla="*/ 0 h 10320250"/>
              <a:gd name="connsiteX17" fmla="*/ 10354033 w 13289216"/>
              <a:gd name="connsiteY17" fmla="*/ 0 h 10320250"/>
              <a:gd name="connsiteX18" fmla="*/ 10931825 w 13289216"/>
              <a:gd name="connsiteY18" fmla="*/ 0 h 10320250"/>
              <a:gd name="connsiteX19" fmla="*/ 11376724 w 13289216"/>
              <a:gd name="connsiteY19" fmla="*/ 0 h 10320250"/>
              <a:gd name="connsiteX20" fmla="*/ 11555840 w 13289216"/>
              <a:gd name="connsiteY20" fmla="*/ 0 h 10320250"/>
              <a:gd name="connsiteX21" fmla="*/ 11867848 w 13289216"/>
              <a:gd name="connsiteY21" fmla="*/ 0 h 10320250"/>
              <a:gd name="connsiteX22" fmla="*/ 12179855 w 13289216"/>
              <a:gd name="connsiteY22" fmla="*/ 0 h 10320250"/>
              <a:gd name="connsiteX23" fmla="*/ 12624755 w 13289216"/>
              <a:gd name="connsiteY23" fmla="*/ 0 h 10320250"/>
              <a:gd name="connsiteX24" fmla="*/ 13289216 w 13289216"/>
              <a:gd name="connsiteY24" fmla="*/ 0 h 10320250"/>
              <a:gd name="connsiteX25" fmla="*/ 13289216 w 13289216"/>
              <a:gd name="connsiteY25" fmla="*/ 573347 h 10320250"/>
              <a:gd name="connsiteX26" fmla="*/ 13289216 w 13289216"/>
              <a:gd name="connsiteY26" fmla="*/ 1146694 h 10320250"/>
              <a:gd name="connsiteX27" fmla="*/ 13289216 w 13289216"/>
              <a:gd name="connsiteY27" fmla="*/ 1720042 h 10320250"/>
              <a:gd name="connsiteX28" fmla="*/ 13289216 w 13289216"/>
              <a:gd name="connsiteY28" fmla="*/ 2499794 h 10320250"/>
              <a:gd name="connsiteX29" fmla="*/ 13289216 w 13289216"/>
              <a:gd name="connsiteY29" fmla="*/ 3176344 h 10320250"/>
              <a:gd name="connsiteX30" fmla="*/ 13289216 w 13289216"/>
              <a:gd name="connsiteY30" fmla="*/ 3440083 h 10320250"/>
              <a:gd name="connsiteX31" fmla="*/ 13289216 w 13289216"/>
              <a:gd name="connsiteY31" fmla="*/ 3910228 h 10320250"/>
              <a:gd name="connsiteX32" fmla="*/ 13289216 w 13289216"/>
              <a:gd name="connsiteY32" fmla="*/ 4689980 h 10320250"/>
              <a:gd name="connsiteX33" fmla="*/ 13289216 w 13289216"/>
              <a:gd name="connsiteY33" fmla="*/ 5263328 h 10320250"/>
              <a:gd name="connsiteX34" fmla="*/ 13289216 w 13289216"/>
              <a:gd name="connsiteY34" fmla="*/ 5939877 h 10320250"/>
              <a:gd name="connsiteX35" fmla="*/ 13289216 w 13289216"/>
              <a:gd name="connsiteY35" fmla="*/ 6410022 h 10320250"/>
              <a:gd name="connsiteX36" fmla="*/ 13289216 w 13289216"/>
              <a:gd name="connsiteY36" fmla="*/ 6983369 h 10320250"/>
              <a:gd name="connsiteX37" fmla="*/ 13289216 w 13289216"/>
              <a:gd name="connsiteY37" fmla="*/ 7763121 h 10320250"/>
              <a:gd name="connsiteX38" fmla="*/ 13289216 w 13289216"/>
              <a:gd name="connsiteY38" fmla="*/ 8130064 h 10320250"/>
              <a:gd name="connsiteX39" fmla="*/ 13289216 w 13289216"/>
              <a:gd name="connsiteY39" fmla="*/ 8806613 h 10320250"/>
              <a:gd name="connsiteX40" fmla="*/ 13289216 w 13289216"/>
              <a:gd name="connsiteY40" fmla="*/ 9173556 h 10320250"/>
              <a:gd name="connsiteX41" fmla="*/ 13289216 w 13289216"/>
              <a:gd name="connsiteY41" fmla="*/ 9746903 h 10320250"/>
              <a:gd name="connsiteX42" fmla="*/ 13289216 w 13289216"/>
              <a:gd name="connsiteY42" fmla="*/ 10320250 h 10320250"/>
              <a:gd name="connsiteX43" fmla="*/ 13110100 w 13289216"/>
              <a:gd name="connsiteY43" fmla="*/ 10320250 h 10320250"/>
              <a:gd name="connsiteX44" fmla="*/ 12266524 w 13289216"/>
              <a:gd name="connsiteY44" fmla="*/ 10320250 h 10320250"/>
              <a:gd name="connsiteX45" fmla="*/ 11688732 w 13289216"/>
              <a:gd name="connsiteY45" fmla="*/ 10320250 h 10320250"/>
              <a:gd name="connsiteX46" fmla="*/ 10845156 w 13289216"/>
              <a:gd name="connsiteY46" fmla="*/ 10320250 h 10320250"/>
              <a:gd name="connsiteX47" fmla="*/ 10134472 w 13289216"/>
              <a:gd name="connsiteY47" fmla="*/ 10320250 h 10320250"/>
              <a:gd name="connsiteX48" fmla="*/ 9689572 w 13289216"/>
              <a:gd name="connsiteY48" fmla="*/ 10320250 h 10320250"/>
              <a:gd name="connsiteX49" fmla="*/ 8978888 w 13289216"/>
              <a:gd name="connsiteY49" fmla="*/ 10320250 h 10320250"/>
              <a:gd name="connsiteX50" fmla="*/ 8666880 w 13289216"/>
              <a:gd name="connsiteY50" fmla="*/ 10320250 h 10320250"/>
              <a:gd name="connsiteX51" fmla="*/ 8089088 w 13289216"/>
              <a:gd name="connsiteY51" fmla="*/ 10320250 h 10320250"/>
              <a:gd name="connsiteX52" fmla="*/ 7909972 w 13289216"/>
              <a:gd name="connsiteY52" fmla="*/ 10320250 h 10320250"/>
              <a:gd name="connsiteX53" fmla="*/ 7066396 w 13289216"/>
              <a:gd name="connsiteY53" fmla="*/ 10320250 h 10320250"/>
              <a:gd name="connsiteX54" fmla="*/ 6488604 w 13289216"/>
              <a:gd name="connsiteY54" fmla="*/ 10320250 h 10320250"/>
              <a:gd name="connsiteX55" fmla="*/ 5645028 w 13289216"/>
              <a:gd name="connsiteY55" fmla="*/ 10320250 h 10320250"/>
              <a:gd name="connsiteX56" fmla="*/ 5200128 w 13289216"/>
              <a:gd name="connsiteY56" fmla="*/ 10320250 h 10320250"/>
              <a:gd name="connsiteX57" fmla="*/ 4888120 w 13289216"/>
              <a:gd name="connsiteY57" fmla="*/ 10320250 h 10320250"/>
              <a:gd name="connsiteX58" fmla="*/ 4310328 w 13289216"/>
              <a:gd name="connsiteY58" fmla="*/ 10320250 h 10320250"/>
              <a:gd name="connsiteX59" fmla="*/ 3599644 w 13289216"/>
              <a:gd name="connsiteY59" fmla="*/ 10320250 h 10320250"/>
              <a:gd name="connsiteX60" fmla="*/ 2756068 w 13289216"/>
              <a:gd name="connsiteY60" fmla="*/ 10320250 h 10320250"/>
              <a:gd name="connsiteX61" fmla="*/ 2045384 w 13289216"/>
              <a:gd name="connsiteY61" fmla="*/ 10320250 h 10320250"/>
              <a:gd name="connsiteX62" fmla="*/ 1201807 w 13289216"/>
              <a:gd name="connsiteY62" fmla="*/ 10320250 h 10320250"/>
              <a:gd name="connsiteX63" fmla="*/ 491123 w 13289216"/>
              <a:gd name="connsiteY63" fmla="*/ 10320250 h 10320250"/>
              <a:gd name="connsiteX64" fmla="*/ 0 w 13289216"/>
              <a:gd name="connsiteY64" fmla="*/ 10320250 h 10320250"/>
              <a:gd name="connsiteX65" fmla="*/ 0 w 13289216"/>
              <a:gd name="connsiteY65" fmla="*/ 9643700 h 10320250"/>
              <a:gd name="connsiteX66" fmla="*/ 0 w 13289216"/>
              <a:gd name="connsiteY66" fmla="*/ 8967151 h 10320250"/>
              <a:gd name="connsiteX67" fmla="*/ 0 w 13289216"/>
              <a:gd name="connsiteY67" fmla="*/ 8393803 h 10320250"/>
              <a:gd name="connsiteX68" fmla="*/ 0 w 13289216"/>
              <a:gd name="connsiteY68" fmla="*/ 8130064 h 10320250"/>
              <a:gd name="connsiteX69" fmla="*/ 0 w 13289216"/>
              <a:gd name="connsiteY69" fmla="*/ 7659919 h 10320250"/>
              <a:gd name="connsiteX70" fmla="*/ 0 w 13289216"/>
              <a:gd name="connsiteY70" fmla="*/ 6983369 h 10320250"/>
              <a:gd name="connsiteX71" fmla="*/ 0 w 13289216"/>
              <a:gd name="connsiteY71" fmla="*/ 6616427 h 10320250"/>
              <a:gd name="connsiteX72" fmla="*/ 0 w 13289216"/>
              <a:gd name="connsiteY72" fmla="*/ 5836675 h 10320250"/>
              <a:gd name="connsiteX73" fmla="*/ 0 w 13289216"/>
              <a:gd name="connsiteY73" fmla="*/ 5056923 h 10320250"/>
              <a:gd name="connsiteX74" fmla="*/ 0 w 13289216"/>
              <a:gd name="connsiteY74" fmla="*/ 4483575 h 10320250"/>
              <a:gd name="connsiteX75" fmla="*/ 0 w 13289216"/>
              <a:gd name="connsiteY75" fmla="*/ 3703823 h 10320250"/>
              <a:gd name="connsiteX76" fmla="*/ 0 w 13289216"/>
              <a:gd name="connsiteY76" fmla="*/ 3130476 h 10320250"/>
              <a:gd name="connsiteX77" fmla="*/ 0 w 13289216"/>
              <a:gd name="connsiteY77" fmla="*/ 2453926 h 10320250"/>
              <a:gd name="connsiteX78" fmla="*/ 0 w 13289216"/>
              <a:gd name="connsiteY78" fmla="*/ 2190186 h 10320250"/>
              <a:gd name="connsiteX79" fmla="*/ 0 w 13289216"/>
              <a:gd name="connsiteY79" fmla="*/ 1410434 h 10320250"/>
              <a:gd name="connsiteX80" fmla="*/ 0 w 13289216"/>
              <a:gd name="connsiteY80" fmla="*/ 940289 h 10320250"/>
              <a:gd name="connsiteX81" fmla="*/ 0 w 13289216"/>
              <a:gd name="connsiteY81" fmla="*/ 0 h 103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289216" h="10320250" extrusionOk="0">
                <a:moveTo>
                  <a:pt x="0" y="0"/>
                </a:moveTo>
                <a:cubicBezTo>
                  <a:pt x="150717" y="-31801"/>
                  <a:pt x="232587" y="36131"/>
                  <a:pt x="444900" y="0"/>
                </a:cubicBezTo>
                <a:cubicBezTo>
                  <a:pt x="657213" y="-36131"/>
                  <a:pt x="535472" y="17314"/>
                  <a:pt x="624015" y="0"/>
                </a:cubicBezTo>
                <a:cubicBezTo>
                  <a:pt x="712558" y="-17314"/>
                  <a:pt x="1169047" y="35399"/>
                  <a:pt x="1467592" y="0"/>
                </a:cubicBezTo>
                <a:cubicBezTo>
                  <a:pt x="1766137" y="-35399"/>
                  <a:pt x="1758967" y="12213"/>
                  <a:pt x="1912492" y="0"/>
                </a:cubicBezTo>
                <a:cubicBezTo>
                  <a:pt x="2066017" y="-12213"/>
                  <a:pt x="2194665" y="42630"/>
                  <a:pt x="2357391" y="0"/>
                </a:cubicBezTo>
                <a:cubicBezTo>
                  <a:pt x="2520117" y="-42630"/>
                  <a:pt x="2903891" y="5570"/>
                  <a:pt x="3200968" y="0"/>
                </a:cubicBezTo>
                <a:cubicBezTo>
                  <a:pt x="3498045" y="-5570"/>
                  <a:pt x="3405901" y="27340"/>
                  <a:pt x="3512975" y="0"/>
                </a:cubicBezTo>
                <a:cubicBezTo>
                  <a:pt x="3620049" y="-27340"/>
                  <a:pt x="4133487" y="25871"/>
                  <a:pt x="4356552" y="0"/>
                </a:cubicBezTo>
                <a:cubicBezTo>
                  <a:pt x="4579617" y="-25871"/>
                  <a:pt x="4846273" y="21780"/>
                  <a:pt x="5200128" y="0"/>
                </a:cubicBezTo>
                <a:cubicBezTo>
                  <a:pt x="5553983" y="-21780"/>
                  <a:pt x="5507829" y="60422"/>
                  <a:pt x="5777920" y="0"/>
                </a:cubicBezTo>
                <a:cubicBezTo>
                  <a:pt x="6048011" y="-60422"/>
                  <a:pt x="6374589" y="93512"/>
                  <a:pt x="6621496" y="0"/>
                </a:cubicBezTo>
                <a:cubicBezTo>
                  <a:pt x="6868403" y="-93512"/>
                  <a:pt x="6951756" y="10450"/>
                  <a:pt x="7066396" y="0"/>
                </a:cubicBezTo>
                <a:cubicBezTo>
                  <a:pt x="7181036" y="-10450"/>
                  <a:pt x="7346856" y="52182"/>
                  <a:pt x="7511296" y="0"/>
                </a:cubicBezTo>
                <a:cubicBezTo>
                  <a:pt x="7675736" y="-52182"/>
                  <a:pt x="8036458" y="65675"/>
                  <a:pt x="8221980" y="0"/>
                </a:cubicBezTo>
                <a:cubicBezTo>
                  <a:pt x="8407502" y="-65675"/>
                  <a:pt x="8544269" y="50259"/>
                  <a:pt x="8666880" y="0"/>
                </a:cubicBezTo>
                <a:cubicBezTo>
                  <a:pt x="8789491" y="-50259"/>
                  <a:pt x="9134579" y="50008"/>
                  <a:pt x="9510456" y="0"/>
                </a:cubicBezTo>
                <a:cubicBezTo>
                  <a:pt x="9886333" y="-50008"/>
                  <a:pt x="9960446" y="9976"/>
                  <a:pt x="10354033" y="0"/>
                </a:cubicBezTo>
                <a:cubicBezTo>
                  <a:pt x="10747620" y="-9976"/>
                  <a:pt x="10652761" y="41991"/>
                  <a:pt x="10931825" y="0"/>
                </a:cubicBezTo>
                <a:cubicBezTo>
                  <a:pt x="11210889" y="-41991"/>
                  <a:pt x="11211532" y="21869"/>
                  <a:pt x="11376724" y="0"/>
                </a:cubicBezTo>
                <a:cubicBezTo>
                  <a:pt x="11541916" y="-21869"/>
                  <a:pt x="11500683" y="13966"/>
                  <a:pt x="11555840" y="0"/>
                </a:cubicBezTo>
                <a:cubicBezTo>
                  <a:pt x="11610997" y="-13966"/>
                  <a:pt x="11743854" y="24502"/>
                  <a:pt x="11867848" y="0"/>
                </a:cubicBezTo>
                <a:cubicBezTo>
                  <a:pt x="11991842" y="-24502"/>
                  <a:pt x="12054084" y="13629"/>
                  <a:pt x="12179855" y="0"/>
                </a:cubicBezTo>
                <a:cubicBezTo>
                  <a:pt x="12305626" y="-13629"/>
                  <a:pt x="12525259" y="31016"/>
                  <a:pt x="12624755" y="0"/>
                </a:cubicBezTo>
                <a:cubicBezTo>
                  <a:pt x="12724251" y="-31016"/>
                  <a:pt x="13086289" y="32083"/>
                  <a:pt x="13289216" y="0"/>
                </a:cubicBezTo>
                <a:cubicBezTo>
                  <a:pt x="13337780" y="242966"/>
                  <a:pt x="13231995" y="358578"/>
                  <a:pt x="13289216" y="573347"/>
                </a:cubicBezTo>
                <a:cubicBezTo>
                  <a:pt x="13346437" y="788116"/>
                  <a:pt x="13221263" y="991821"/>
                  <a:pt x="13289216" y="1146694"/>
                </a:cubicBezTo>
                <a:cubicBezTo>
                  <a:pt x="13357169" y="1301567"/>
                  <a:pt x="13231622" y="1507418"/>
                  <a:pt x="13289216" y="1720042"/>
                </a:cubicBezTo>
                <a:cubicBezTo>
                  <a:pt x="13346810" y="1932666"/>
                  <a:pt x="13222302" y="2249612"/>
                  <a:pt x="13289216" y="2499794"/>
                </a:cubicBezTo>
                <a:cubicBezTo>
                  <a:pt x="13356130" y="2749976"/>
                  <a:pt x="13243378" y="2855438"/>
                  <a:pt x="13289216" y="3176344"/>
                </a:cubicBezTo>
                <a:cubicBezTo>
                  <a:pt x="13335054" y="3497250"/>
                  <a:pt x="13286124" y="3373323"/>
                  <a:pt x="13289216" y="3440083"/>
                </a:cubicBezTo>
                <a:cubicBezTo>
                  <a:pt x="13292308" y="3506843"/>
                  <a:pt x="13278707" y="3769920"/>
                  <a:pt x="13289216" y="3910228"/>
                </a:cubicBezTo>
                <a:cubicBezTo>
                  <a:pt x="13299725" y="4050536"/>
                  <a:pt x="13201712" y="4366627"/>
                  <a:pt x="13289216" y="4689980"/>
                </a:cubicBezTo>
                <a:cubicBezTo>
                  <a:pt x="13376720" y="5013333"/>
                  <a:pt x="13289112" y="5022037"/>
                  <a:pt x="13289216" y="5263328"/>
                </a:cubicBezTo>
                <a:cubicBezTo>
                  <a:pt x="13289320" y="5504619"/>
                  <a:pt x="13271368" y="5718126"/>
                  <a:pt x="13289216" y="5939877"/>
                </a:cubicBezTo>
                <a:cubicBezTo>
                  <a:pt x="13307064" y="6161628"/>
                  <a:pt x="13285390" y="6252866"/>
                  <a:pt x="13289216" y="6410022"/>
                </a:cubicBezTo>
                <a:cubicBezTo>
                  <a:pt x="13293042" y="6567178"/>
                  <a:pt x="13272789" y="6747389"/>
                  <a:pt x="13289216" y="6983369"/>
                </a:cubicBezTo>
                <a:cubicBezTo>
                  <a:pt x="13305643" y="7219349"/>
                  <a:pt x="13202171" y="7497986"/>
                  <a:pt x="13289216" y="7763121"/>
                </a:cubicBezTo>
                <a:cubicBezTo>
                  <a:pt x="13376261" y="8028256"/>
                  <a:pt x="13277865" y="7981270"/>
                  <a:pt x="13289216" y="8130064"/>
                </a:cubicBezTo>
                <a:cubicBezTo>
                  <a:pt x="13300567" y="8278858"/>
                  <a:pt x="13269871" y="8491203"/>
                  <a:pt x="13289216" y="8806613"/>
                </a:cubicBezTo>
                <a:cubicBezTo>
                  <a:pt x="13308561" y="9122023"/>
                  <a:pt x="13282443" y="9067729"/>
                  <a:pt x="13289216" y="9173556"/>
                </a:cubicBezTo>
                <a:cubicBezTo>
                  <a:pt x="13295989" y="9279383"/>
                  <a:pt x="13256018" y="9631695"/>
                  <a:pt x="13289216" y="9746903"/>
                </a:cubicBezTo>
                <a:cubicBezTo>
                  <a:pt x="13322414" y="9862111"/>
                  <a:pt x="13248700" y="10143144"/>
                  <a:pt x="13289216" y="10320250"/>
                </a:cubicBezTo>
                <a:cubicBezTo>
                  <a:pt x="13211958" y="10330210"/>
                  <a:pt x="13173877" y="10299374"/>
                  <a:pt x="13110100" y="10320250"/>
                </a:cubicBezTo>
                <a:cubicBezTo>
                  <a:pt x="13046323" y="10341126"/>
                  <a:pt x="12494400" y="10244255"/>
                  <a:pt x="12266524" y="10320250"/>
                </a:cubicBezTo>
                <a:cubicBezTo>
                  <a:pt x="12038648" y="10396245"/>
                  <a:pt x="11923829" y="10277444"/>
                  <a:pt x="11688732" y="10320250"/>
                </a:cubicBezTo>
                <a:cubicBezTo>
                  <a:pt x="11453635" y="10363056"/>
                  <a:pt x="11154597" y="10302965"/>
                  <a:pt x="10845156" y="10320250"/>
                </a:cubicBezTo>
                <a:cubicBezTo>
                  <a:pt x="10535715" y="10337535"/>
                  <a:pt x="10310135" y="10244775"/>
                  <a:pt x="10134472" y="10320250"/>
                </a:cubicBezTo>
                <a:cubicBezTo>
                  <a:pt x="9958809" y="10395725"/>
                  <a:pt x="9892249" y="10289983"/>
                  <a:pt x="9689572" y="10320250"/>
                </a:cubicBezTo>
                <a:cubicBezTo>
                  <a:pt x="9486895" y="10350517"/>
                  <a:pt x="9189845" y="10259521"/>
                  <a:pt x="8978888" y="10320250"/>
                </a:cubicBezTo>
                <a:cubicBezTo>
                  <a:pt x="8767931" y="10380979"/>
                  <a:pt x="8760048" y="10290136"/>
                  <a:pt x="8666880" y="10320250"/>
                </a:cubicBezTo>
                <a:cubicBezTo>
                  <a:pt x="8573712" y="10350364"/>
                  <a:pt x="8323631" y="10311055"/>
                  <a:pt x="8089088" y="10320250"/>
                </a:cubicBezTo>
                <a:cubicBezTo>
                  <a:pt x="7854545" y="10329445"/>
                  <a:pt x="7980541" y="10305042"/>
                  <a:pt x="7909972" y="10320250"/>
                </a:cubicBezTo>
                <a:cubicBezTo>
                  <a:pt x="7839403" y="10335458"/>
                  <a:pt x="7458702" y="10243585"/>
                  <a:pt x="7066396" y="10320250"/>
                </a:cubicBezTo>
                <a:cubicBezTo>
                  <a:pt x="6674090" y="10396915"/>
                  <a:pt x="6616281" y="10288720"/>
                  <a:pt x="6488604" y="10320250"/>
                </a:cubicBezTo>
                <a:cubicBezTo>
                  <a:pt x="6360927" y="10351780"/>
                  <a:pt x="5927354" y="10258361"/>
                  <a:pt x="5645028" y="10320250"/>
                </a:cubicBezTo>
                <a:cubicBezTo>
                  <a:pt x="5362702" y="10382139"/>
                  <a:pt x="5385939" y="10298622"/>
                  <a:pt x="5200128" y="10320250"/>
                </a:cubicBezTo>
                <a:cubicBezTo>
                  <a:pt x="5014317" y="10341878"/>
                  <a:pt x="4975286" y="10318005"/>
                  <a:pt x="4888120" y="10320250"/>
                </a:cubicBezTo>
                <a:cubicBezTo>
                  <a:pt x="4800954" y="10322495"/>
                  <a:pt x="4492224" y="10266376"/>
                  <a:pt x="4310328" y="10320250"/>
                </a:cubicBezTo>
                <a:cubicBezTo>
                  <a:pt x="4128432" y="10374124"/>
                  <a:pt x="3806574" y="10256478"/>
                  <a:pt x="3599644" y="10320250"/>
                </a:cubicBezTo>
                <a:cubicBezTo>
                  <a:pt x="3392714" y="10384022"/>
                  <a:pt x="3160577" y="10240763"/>
                  <a:pt x="2756068" y="10320250"/>
                </a:cubicBezTo>
                <a:cubicBezTo>
                  <a:pt x="2351559" y="10399737"/>
                  <a:pt x="2247355" y="10289538"/>
                  <a:pt x="2045384" y="10320250"/>
                </a:cubicBezTo>
                <a:cubicBezTo>
                  <a:pt x="1843413" y="10350962"/>
                  <a:pt x="1606207" y="10288940"/>
                  <a:pt x="1201807" y="10320250"/>
                </a:cubicBezTo>
                <a:cubicBezTo>
                  <a:pt x="797407" y="10351560"/>
                  <a:pt x="770069" y="10297087"/>
                  <a:pt x="491123" y="10320250"/>
                </a:cubicBezTo>
                <a:cubicBezTo>
                  <a:pt x="212177" y="10343413"/>
                  <a:pt x="203933" y="10290143"/>
                  <a:pt x="0" y="10320250"/>
                </a:cubicBezTo>
                <a:cubicBezTo>
                  <a:pt x="-49900" y="10118515"/>
                  <a:pt x="58199" y="9879955"/>
                  <a:pt x="0" y="9643700"/>
                </a:cubicBezTo>
                <a:cubicBezTo>
                  <a:pt x="-58199" y="9407445"/>
                  <a:pt x="73839" y="9267671"/>
                  <a:pt x="0" y="8967151"/>
                </a:cubicBezTo>
                <a:cubicBezTo>
                  <a:pt x="-73839" y="8666631"/>
                  <a:pt x="39395" y="8593914"/>
                  <a:pt x="0" y="8393803"/>
                </a:cubicBezTo>
                <a:cubicBezTo>
                  <a:pt x="-39395" y="8193692"/>
                  <a:pt x="26703" y="8217371"/>
                  <a:pt x="0" y="8130064"/>
                </a:cubicBezTo>
                <a:cubicBezTo>
                  <a:pt x="-26703" y="8042757"/>
                  <a:pt x="11485" y="7774932"/>
                  <a:pt x="0" y="7659919"/>
                </a:cubicBezTo>
                <a:cubicBezTo>
                  <a:pt x="-11485" y="7544907"/>
                  <a:pt x="8248" y="7319045"/>
                  <a:pt x="0" y="6983369"/>
                </a:cubicBezTo>
                <a:cubicBezTo>
                  <a:pt x="-8248" y="6647693"/>
                  <a:pt x="32060" y="6777165"/>
                  <a:pt x="0" y="6616427"/>
                </a:cubicBezTo>
                <a:cubicBezTo>
                  <a:pt x="-32060" y="6455689"/>
                  <a:pt x="14172" y="6013695"/>
                  <a:pt x="0" y="5836675"/>
                </a:cubicBezTo>
                <a:cubicBezTo>
                  <a:pt x="-14172" y="5659655"/>
                  <a:pt x="56222" y="5384112"/>
                  <a:pt x="0" y="5056923"/>
                </a:cubicBezTo>
                <a:cubicBezTo>
                  <a:pt x="-56222" y="4729734"/>
                  <a:pt x="43725" y="4668670"/>
                  <a:pt x="0" y="4483575"/>
                </a:cubicBezTo>
                <a:cubicBezTo>
                  <a:pt x="-43725" y="4298480"/>
                  <a:pt x="58916" y="3942325"/>
                  <a:pt x="0" y="3703823"/>
                </a:cubicBezTo>
                <a:cubicBezTo>
                  <a:pt x="-58916" y="3465321"/>
                  <a:pt x="7253" y="3410061"/>
                  <a:pt x="0" y="3130476"/>
                </a:cubicBezTo>
                <a:cubicBezTo>
                  <a:pt x="-7253" y="2850891"/>
                  <a:pt x="80977" y="2649599"/>
                  <a:pt x="0" y="2453926"/>
                </a:cubicBezTo>
                <a:cubicBezTo>
                  <a:pt x="-80977" y="2258253"/>
                  <a:pt x="29834" y="2255627"/>
                  <a:pt x="0" y="2190186"/>
                </a:cubicBezTo>
                <a:cubicBezTo>
                  <a:pt x="-29834" y="2124745"/>
                  <a:pt x="69591" y="1785770"/>
                  <a:pt x="0" y="1410434"/>
                </a:cubicBezTo>
                <a:cubicBezTo>
                  <a:pt x="-69591" y="1035098"/>
                  <a:pt x="7746" y="1147192"/>
                  <a:pt x="0" y="940289"/>
                </a:cubicBezTo>
                <a:cubicBezTo>
                  <a:pt x="-7746" y="733387"/>
                  <a:pt x="49071" y="335085"/>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99" name="Google Shape;84;p1">
            <a:extLst>
              <a:ext uri="{FF2B5EF4-FFF2-40B4-BE49-F238E27FC236}">
                <a16:creationId xmlns:a16="http://schemas.microsoft.com/office/drawing/2014/main" id="{4BA28E19-831D-8C52-8E4D-A33A6A0B9F56}"/>
              </a:ext>
            </a:extLst>
          </p:cNvPr>
          <p:cNvSpPr txBox="1"/>
          <p:nvPr/>
        </p:nvSpPr>
        <p:spPr>
          <a:xfrm>
            <a:off x="421387" y="6676765"/>
            <a:ext cx="13323587" cy="5105257"/>
          </a:xfrm>
          <a:custGeom>
            <a:avLst/>
            <a:gdLst>
              <a:gd name="connsiteX0" fmla="*/ 0 w 13323587"/>
              <a:gd name="connsiteY0" fmla="*/ 0 h 5105257"/>
              <a:gd name="connsiteX1" fmla="*/ 446051 w 13323587"/>
              <a:gd name="connsiteY1" fmla="*/ 0 h 5105257"/>
              <a:gd name="connsiteX2" fmla="*/ 625629 w 13323587"/>
              <a:gd name="connsiteY2" fmla="*/ 0 h 5105257"/>
              <a:gd name="connsiteX3" fmla="*/ 1471387 w 13323587"/>
              <a:gd name="connsiteY3" fmla="*/ 0 h 5105257"/>
              <a:gd name="connsiteX4" fmla="*/ 1917438 w 13323587"/>
              <a:gd name="connsiteY4" fmla="*/ 0 h 5105257"/>
              <a:gd name="connsiteX5" fmla="*/ 2363488 w 13323587"/>
              <a:gd name="connsiteY5" fmla="*/ 0 h 5105257"/>
              <a:gd name="connsiteX6" fmla="*/ 3209247 w 13323587"/>
              <a:gd name="connsiteY6" fmla="*/ 0 h 5105257"/>
              <a:gd name="connsiteX7" fmla="*/ 3522061 w 13323587"/>
              <a:gd name="connsiteY7" fmla="*/ 0 h 5105257"/>
              <a:gd name="connsiteX8" fmla="*/ 4367819 w 13323587"/>
              <a:gd name="connsiteY8" fmla="*/ 0 h 5105257"/>
              <a:gd name="connsiteX9" fmla="*/ 5213578 w 13323587"/>
              <a:gd name="connsiteY9" fmla="*/ 0 h 5105257"/>
              <a:gd name="connsiteX10" fmla="*/ 5792864 w 13323587"/>
              <a:gd name="connsiteY10" fmla="*/ 0 h 5105257"/>
              <a:gd name="connsiteX11" fmla="*/ 6638622 w 13323587"/>
              <a:gd name="connsiteY11" fmla="*/ 0 h 5105257"/>
              <a:gd name="connsiteX12" fmla="*/ 7084673 w 13323587"/>
              <a:gd name="connsiteY12" fmla="*/ 0 h 5105257"/>
              <a:gd name="connsiteX13" fmla="*/ 7530723 w 13323587"/>
              <a:gd name="connsiteY13" fmla="*/ 0 h 5105257"/>
              <a:gd name="connsiteX14" fmla="*/ 8243245 w 13323587"/>
              <a:gd name="connsiteY14" fmla="*/ 0 h 5105257"/>
              <a:gd name="connsiteX15" fmla="*/ 8689296 w 13323587"/>
              <a:gd name="connsiteY15" fmla="*/ 0 h 5105257"/>
              <a:gd name="connsiteX16" fmla="*/ 9535054 w 13323587"/>
              <a:gd name="connsiteY16" fmla="*/ 0 h 5105257"/>
              <a:gd name="connsiteX17" fmla="*/ 10380812 w 13323587"/>
              <a:gd name="connsiteY17" fmla="*/ 0 h 5105257"/>
              <a:gd name="connsiteX18" fmla="*/ 10960099 w 13323587"/>
              <a:gd name="connsiteY18" fmla="*/ 0 h 5105257"/>
              <a:gd name="connsiteX19" fmla="*/ 11406149 w 13323587"/>
              <a:gd name="connsiteY19" fmla="*/ 0 h 5105257"/>
              <a:gd name="connsiteX20" fmla="*/ 11585728 w 13323587"/>
              <a:gd name="connsiteY20" fmla="*/ 0 h 5105257"/>
              <a:gd name="connsiteX21" fmla="*/ 11898542 w 13323587"/>
              <a:gd name="connsiteY21" fmla="*/ 0 h 5105257"/>
              <a:gd name="connsiteX22" fmla="*/ 12211357 w 13323587"/>
              <a:gd name="connsiteY22" fmla="*/ 0 h 5105257"/>
              <a:gd name="connsiteX23" fmla="*/ 12657408 w 13323587"/>
              <a:gd name="connsiteY23" fmla="*/ 0 h 5105257"/>
              <a:gd name="connsiteX24" fmla="*/ 13323587 w 13323587"/>
              <a:gd name="connsiteY24" fmla="*/ 0 h 5105257"/>
              <a:gd name="connsiteX25" fmla="*/ 13323587 w 13323587"/>
              <a:gd name="connsiteY25" fmla="*/ 567251 h 5105257"/>
              <a:gd name="connsiteX26" fmla="*/ 13323587 w 13323587"/>
              <a:gd name="connsiteY26" fmla="*/ 1134502 h 5105257"/>
              <a:gd name="connsiteX27" fmla="*/ 13323587 w 13323587"/>
              <a:gd name="connsiteY27" fmla="*/ 1701752 h 5105257"/>
              <a:gd name="connsiteX28" fmla="*/ 13323587 w 13323587"/>
              <a:gd name="connsiteY28" fmla="*/ 2371108 h 5105257"/>
              <a:gd name="connsiteX29" fmla="*/ 13323587 w 13323587"/>
              <a:gd name="connsiteY29" fmla="*/ 2989412 h 5105257"/>
              <a:gd name="connsiteX30" fmla="*/ 13323587 w 13323587"/>
              <a:gd name="connsiteY30" fmla="*/ 3403505 h 5105257"/>
              <a:gd name="connsiteX31" fmla="*/ 13323587 w 13323587"/>
              <a:gd name="connsiteY31" fmla="*/ 3919703 h 5105257"/>
              <a:gd name="connsiteX32" fmla="*/ 13323587 w 13323587"/>
              <a:gd name="connsiteY32" fmla="*/ 4589059 h 5105257"/>
              <a:gd name="connsiteX33" fmla="*/ 13323587 w 13323587"/>
              <a:gd name="connsiteY33" fmla="*/ 5105257 h 5105257"/>
              <a:gd name="connsiteX34" fmla="*/ 12611065 w 13323587"/>
              <a:gd name="connsiteY34" fmla="*/ 5105257 h 5105257"/>
              <a:gd name="connsiteX35" fmla="*/ 12431486 w 13323587"/>
              <a:gd name="connsiteY35" fmla="*/ 5105257 h 5105257"/>
              <a:gd name="connsiteX36" fmla="*/ 12118671 w 13323587"/>
              <a:gd name="connsiteY36" fmla="*/ 5105257 h 5105257"/>
              <a:gd name="connsiteX37" fmla="*/ 11406149 w 13323587"/>
              <a:gd name="connsiteY37" fmla="*/ 5105257 h 5105257"/>
              <a:gd name="connsiteX38" fmla="*/ 11093334 w 13323587"/>
              <a:gd name="connsiteY38" fmla="*/ 5105257 h 5105257"/>
              <a:gd name="connsiteX39" fmla="*/ 10913756 w 13323587"/>
              <a:gd name="connsiteY39" fmla="*/ 5105257 h 5105257"/>
              <a:gd name="connsiteX40" fmla="*/ 10600941 w 13323587"/>
              <a:gd name="connsiteY40" fmla="*/ 5105257 h 5105257"/>
              <a:gd name="connsiteX41" fmla="*/ 10154890 w 13323587"/>
              <a:gd name="connsiteY41" fmla="*/ 5105257 h 5105257"/>
              <a:gd name="connsiteX42" fmla="*/ 9575604 w 13323587"/>
              <a:gd name="connsiteY42" fmla="*/ 5105257 h 5105257"/>
              <a:gd name="connsiteX43" fmla="*/ 9262789 w 13323587"/>
              <a:gd name="connsiteY43" fmla="*/ 5105257 h 5105257"/>
              <a:gd name="connsiteX44" fmla="*/ 8417031 w 13323587"/>
              <a:gd name="connsiteY44" fmla="*/ 5105257 h 5105257"/>
              <a:gd name="connsiteX45" fmla="*/ 7837745 w 13323587"/>
              <a:gd name="connsiteY45" fmla="*/ 5105257 h 5105257"/>
              <a:gd name="connsiteX46" fmla="*/ 6991987 w 13323587"/>
              <a:gd name="connsiteY46" fmla="*/ 5105257 h 5105257"/>
              <a:gd name="connsiteX47" fmla="*/ 6279464 w 13323587"/>
              <a:gd name="connsiteY47" fmla="*/ 5105257 h 5105257"/>
              <a:gd name="connsiteX48" fmla="*/ 5833414 w 13323587"/>
              <a:gd name="connsiteY48" fmla="*/ 5105257 h 5105257"/>
              <a:gd name="connsiteX49" fmla="*/ 5120892 w 13323587"/>
              <a:gd name="connsiteY49" fmla="*/ 5105257 h 5105257"/>
              <a:gd name="connsiteX50" fmla="*/ 4808077 w 13323587"/>
              <a:gd name="connsiteY50" fmla="*/ 5105257 h 5105257"/>
              <a:gd name="connsiteX51" fmla="*/ 4228791 w 13323587"/>
              <a:gd name="connsiteY51" fmla="*/ 5105257 h 5105257"/>
              <a:gd name="connsiteX52" fmla="*/ 4049212 w 13323587"/>
              <a:gd name="connsiteY52" fmla="*/ 5105257 h 5105257"/>
              <a:gd name="connsiteX53" fmla="*/ 3203454 w 13323587"/>
              <a:gd name="connsiteY53" fmla="*/ 5105257 h 5105257"/>
              <a:gd name="connsiteX54" fmla="*/ 2624167 w 13323587"/>
              <a:gd name="connsiteY54" fmla="*/ 5105257 h 5105257"/>
              <a:gd name="connsiteX55" fmla="*/ 1778409 w 13323587"/>
              <a:gd name="connsiteY55" fmla="*/ 5105257 h 5105257"/>
              <a:gd name="connsiteX56" fmla="*/ 1332359 w 13323587"/>
              <a:gd name="connsiteY56" fmla="*/ 5105257 h 5105257"/>
              <a:gd name="connsiteX57" fmla="*/ 1019544 w 13323587"/>
              <a:gd name="connsiteY57" fmla="*/ 5105257 h 5105257"/>
              <a:gd name="connsiteX58" fmla="*/ 0 w 13323587"/>
              <a:gd name="connsiteY58" fmla="*/ 5105257 h 5105257"/>
              <a:gd name="connsiteX59" fmla="*/ 0 w 13323587"/>
              <a:gd name="connsiteY59" fmla="*/ 4486954 h 5105257"/>
              <a:gd name="connsiteX60" fmla="*/ 0 w 13323587"/>
              <a:gd name="connsiteY60" fmla="*/ 4072861 h 5105257"/>
              <a:gd name="connsiteX61" fmla="*/ 0 w 13323587"/>
              <a:gd name="connsiteY61" fmla="*/ 3505610 h 5105257"/>
              <a:gd name="connsiteX62" fmla="*/ 0 w 13323587"/>
              <a:gd name="connsiteY62" fmla="*/ 2989412 h 5105257"/>
              <a:gd name="connsiteX63" fmla="*/ 0 w 13323587"/>
              <a:gd name="connsiteY63" fmla="*/ 2473213 h 5105257"/>
              <a:gd name="connsiteX64" fmla="*/ 0 w 13323587"/>
              <a:gd name="connsiteY64" fmla="*/ 1957015 h 5105257"/>
              <a:gd name="connsiteX65" fmla="*/ 0 w 13323587"/>
              <a:gd name="connsiteY65" fmla="*/ 1440817 h 5105257"/>
              <a:gd name="connsiteX66" fmla="*/ 0 w 13323587"/>
              <a:gd name="connsiteY66" fmla="*/ 822514 h 5105257"/>
              <a:gd name="connsiteX67" fmla="*/ 0 w 13323587"/>
              <a:gd name="connsiteY67" fmla="*/ 0 h 510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3323587" h="5105257" extrusionOk="0">
                <a:moveTo>
                  <a:pt x="0" y="0"/>
                </a:moveTo>
                <a:cubicBezTo>
                  <a:pt x="134674" y="-3982"/>
                  <a:pt x="328522" y="41630"/>
                  <a:pt x="446051" y="0"/>
                </a:cubicBezTo>
                <a:cubicBezTo>
                  <a:pt x="563580" y="-41630"/>
                  <a:pt x="559656" y="4557"/>
                  <a:pt x="625629" y="0"/>
                </a:cubicBezTo>
                <a:cubicBezTo>
                  <a:pt x="691602" y="-4557"/>
                  <a:pt x="1274199" y="87809"/>
                  <a:pt x="1471387" y="0"/>
                </a:cubicBezTo>
                <a:cubicBezTo>
                  <a:pt x="1668575" y="-87809"/>
                  <a:pt x="1796147" y="38115"/>
                  <a:pt x="1917438" y="0"/>
                </a:cubicBezTo>
                <a:cubicBezTo>
                  <a:pt x="2038729" y="-38115"/>
                  <a:pt x="2234271" y="37681"/>
                  <a:pt x="2363488" y="0"/>
                </a:cubicBezTo>
                <a:cubicBezTo>
                  <a:pt x="2492705" y="-37681"/>
                  <a:pt x="2974378" y="44988"/>
                  <a:pt x="3209247" y="0"/>
                </a:cubicBezTo>
                <a:cubicBezTo>
                  <a:pt x="3444116" y="-44988"/>
                  <a:pt x="3433398" y="28823"/>
                  <a:pt x="3522061" y="0"/>
                </a:cubicBezTo>
                <a:cubicBezTo>
                  <a:pt x="3610724" y="-28823"/>
                  <a:pt x="4174281" y="31049"/>
                  <a:pt x="4367819" y="0"/>
                </a:cubicBezTo>
                <a:cubicBezTo>
                  <a:pt x="4561357" y="-31049"/>
                  <a:pt x="5006663" y="22572"/>
                  <a:pt x="5213578" y="0"/>
                </a:cubicBezTo>
                <a:cubicBezTo>
                  <a:pt x="5420493" y="-22572"/>
                  <a:pt x="5644505" y="38809"/>
                  <a:pt x="5792864" y="0"/>
                </a:cubicBezTo>
                <a:cubicBezTo>
                  <a:pt x="5941223" y="-38809"/>
                  <a:pt x="6344681" y="58255"/>
                  <a:pt x="6638622" y="0"/>
                </a:cubicBezTo>
                <a:cubicBezTo>
                  <a:pt x="6932563" y="-58255"/>
                  <a:pt x="6947845" y="50910"/>
                  <a:pt x="7084673" y="0"/>
                </a:cubicBezTo>
                <a:cubicBezTo>
                  <a:pt x="7221501" y="-50910"/>
                  <a:pt x="7353320" y="16656"/>
                  <a:pt x="7530723" y="0"/>
                </a:cubicBezTo>
                <a:cubicBezTo>
                  <a:pt x="7708126" y="-16656"/>
                  <a:pt x="8034896" y="5042"/>
                  <a:pt x="8243245" y="0"/>
                </a:cubicBezTo>
                <a:cubicBezTo>
                  <a:pt x="8451594" y="-5042"/>
                  <a:pt x="8566712" y="52205"/>
                  <a:pt x="8689296" y="0"/>
                </a:cubicBezTo>
                <a:cubicBezTo>
                  <a:pt x="8811880" y="-52205"/>
                  <a:pt x="9266744" y="37576"/>
                  <a:pt x="9535054" y="0"/>
                </a:cubicBezTo>
                <a:cubicBezTo>
                  <a:pt x="9803364" y="-37576"/>
                  <a:pt x="10188833" y="72665"/>
                  <a:pt x="10380812" y="0"/>
                </a:cubicBezTo>
                <a:cubicBezTo>
                  <a:pt x="10572791" y="-72665"/>
                  <a:pt x="10738526" y="53338"/>
                  <a:pt x="10960099" y="0"/>
                </a:cubicBezTo>
                <a:cubicBezTo>
                  <a:pt x="11181672" y="-53338"/>
                  <a:pt x="11309201" y="8974"/>
                  <a:pt x="11406149" y="0"/>
                </a:cubicBezTo>
                <a:cubicBezTo>
                  <a:pt x="11503097" y="-8974"/>
                  <a:pt x="11541992" y="11786"/>
                  <a:pt x="11585728" y="0"/>
                </a:cubicBezTo>
                <a:cubicBezTo>
                  <a:pt x="11629464" y="-11786"/>
                  <a:pt x="11792226" y="36137"/>
                  <a:pt x="11898542" y="0"/>
                </a:cubicBezTo>
                <a:cubicBezTo>
                  <a:pt x="12004858" y="-36137"/>
                  <a:pt x="12127484" y="14118"/>
                  <a:pt x="12211357" y="0"/>
                </a:cubicBezTo>
                <a:cubicBezTo>
                  <a:pt x="12295230" y="-14118"/>
                  <a:pt x="12508062" y="10418"/>
                  <a:pt x="12657408" y="0"/>
                </a:cubicBezTo>
                <a:cubicBezTo>
                  <a:pt x="12806754" y="-10418"/>
                  <a:pt x="13066354" y="54450"/>
                  <a:pt x="13323587" y="0"/>
                </a:cubicBezTo>
                <a:cubicBezTo>
                  <a:pt x="13358592" y="266309"/>
                  <a:pt x="13303322" y="288620"/>
                  <a:pt x="13323587" y="567251"/>
                </a:cubicBezTo>
                <a:cubicBezTo>
                  <a:pt x="13343852" y="845882"/>
                  <a:pt x="13293839" y="1001470"/>
                  <a:pt x="13323587" y="1134502"/>
                </a:cubicBezTo>
                <a:cubicBezTo>
                  <a:pt x="13353335" y="1267534"/>
                  <a:pt x="13266188" y="1577721"/>
                  <a:pt x="13323587" y="1701752"/>
                </a:cubicBezTo>
                <a:cubicBezTo>
                  <a:pt x="13380986" y="1825783"/>
                  <a:pt x="13286291" y="2041195"/>
                  <a:pt x="13323587" y="2371108"/>
                </a:cubicBezTo>
                <a:cubicBezTo>
                  <a:pt x="13360883" y="2701021"/>
                  <a:pt x="13274564" y="2796875"/>
                  <a:pt x="13323587" y="2989412"/>
                </a:cubicBezTo>
                <a:cubicBezTo>
                  <a:pt x="13372610" y="3181949"/>
                  <a:pt x="13296771" y="3200366"/>
                  <a:pt x="13323587" y="3403505"/>
                </a:cubicBezTo>
                <a:cubicBezTo>
                  <a:pt x="13350403" y="3606644"/>
                  <a:pt x="13315606" y="3679871"/>
                  <a:pt x="13323587" y="3919703"/>
                </a:cubicBezTo>
                <a:cubicBezTo>
                  <a:pt x="13331568" y="4159535"/>
                  <a:pt x="13296187" y="4387405"/>
                  <a:pt x="13323587" y="4589059"/>
                </a:cubicBezTo>
                <a:cubicBezTo>
                  <a:pt x="13350987" y="4790713"/>
                  <a:pt x="13269526" y="4854776"/>
                  <a:pt x="13323587" y="5105257"/>
                </a:cubicBezTo>
                <a:cubicBezTo>
                  <a:pt x="13006851" y="5145241"/>
                  <a:pt x="12838792" y="5091043"/>
                  <a:pt x="12611065" y="5105257"/>
                </a:cubicBezTo>
                <a:cubicBezTo>
                  <a:pt x="12383338" y="5119471"/>
                  <a:pt x="12502261" y="5085713"/>
                  <a:pt x="12431486" y="5105257"/>
                </a:cubicBezTo>
                <a:cubicBezTo>
                  <a:pt x="12360711" y="5124801"/>
                  <a:pt x="12260046" y="5097207"/>
                  <a:pt x="12118671" y="5105257"/>
                </a:cubicBezTo>
                <a:cubicBezTo>
                  <a:pt x="11977297" y="5113307"/>
                  <a:pt x="11744766" y="5034974"/>
                  <a:pt x="11406149" y="5105257"/>
                </a:cubicBezTo>
                <a:cubicBezTo>
                  <a:pt x="11067532" y="5175540"/>
                  <a:pt x="11235676" y="5070654"/>
                  <a:pt x="11093334" y="5105257"/>
                </a:cubicBezTo>
                <a:cubicBezTo>
                  <a:pt x="10950993" y="5139860"/>
                  <a:pt x="10953484" y="5094682"/>
                  <a:pt x="10913756" y="5105257"/>
                </a:cubicBezTo>
                <a:cubicBezTo>
                  <a:pt x="10874028" y="5115832"/>
                  <a:pt x="10732226" y="5079179"/>
                  <a:pt x="10600941" y="5105257"/>
                </a:cubicBezTo>
                <a:cubicBezTo>
                  <a:pt x="10469657" y="5131335"/>
                  <a:pt x="10370435" y="5066897"/>
                  <a:pt x="10154890" y="5105257"/>
                </a:cubicBezTo>
                <a:cubicBezTo>
                  <a:pt x="9939345" y="5143617"/>
                  <a:pt x="9787907" y="5096467"/>
                  <a:pt x="9575604" y="5105257"/>
                </a:cubicBezTo>
                <a:cubicBezTo>
                  <a:pt x="9363301" y="5114047"/>
                  <a:pt x="9339682" y="5089183"/>
                  <a:pt x="9262789" y="5105257"/>
                </a:cubicBezTo>
                <a:cubicBezTo>
                  <a:pt x="9185896" y="5121331"/>
                  <a:pt x="8630839" y="5084889"/>
                  <a:pt x="8417031" y="5105257"/>
                </a:cubicBezTo>
                <a:cubicBezTo>
                  <a:pt x="8203223" y="5125625"/>
                  <a:pt x="7986956" y="5060922"/>
                  <a:pt x="7837745" y="5105257"/>
                </a:cubicBezTo>
                <a:cubicBezTo>
                  <a:pt x="7688534" y="5149592"/>
                  <a:pt x="7279581" y="5015918"/>
                  <a:pt x="6991987" y="5105257"/>
                </a:cubicBezTo>
                <a:cubicBezTo>
                  <a:pt x="6704393" y="5194596"/>
                  <a:pt x="6447478" y="5088381"/>
                  <a:pt x="6279464" y="5105257"/>
                </a:cubicBezTo>
                <a:cubicBezTo>
                  <a:pt x="6111450" y="5122133"/>
                  <a:pt x="5922740" y="5104210"/>
                  <a:pt x="5833414" y="5105257"/>
                </a:cubicBezTo>
                <a:cubicBezTo>
                  <a:pt x="5744088" y="5106304"/>
                  <a:pt x="5449380" y="5084866"/>
                  <a:pt x="5120892" y="5105257"/>
                </a:cubicBezTo>
                <a:cubicBezTo>
                  <a:pt x="4792404" y="5125648"/>
                  <a:pt x="4912273" y="5102594"/>
                  <a:pt x="4808077" y="5105257"/>
                </a:cubicBezTo>
                <a:cubicBezTo>
                  <a:pt x="4703881" y="5107920"/>
                  <a:pt x="4402213" y="5057771"/>
                  <a:pt x="4228791" y="5105257"/>
                </a:cubicBezTo>
                <a:cubicBezTo>
                  <a:pt x="4055369" y="5152743"/>
                  <a:pt x="4091665" y="5101705"/>
                  <a:pt x="4049212" y="5105257"/>
                </a:cubicBezTo>
                <a:cubicBezTo>
                  <a:pt x="4006759" y="5108809"/>
                  <a:pt x="3530567" y="5103893"/>
                  <a:pt x="3203454" y="5105257"/>
                </a:cubicBezTo>
                <a:cubicBezTo>
                  <a:pt x="2876341" y="5106621"/>
                  <a:pt x="2803223" y="5099949"/>
                  <a:pt x="2624167" y="5105257"/>
                </a:cubicBezTo>
                <a:cubicBezTo>
                  <a:pt x="2445111" y="5110565"/>
                  <a:pt x="2181793" y="5046365"/>
                  <a:pt x="1778409" y="5105257"/>
                </a:cubicBezTo>
                <a:cubicBezTo>
                  <a:pt x="1375025" y="5164149"/>
                  <a:pt x="1446485" y="5063877"/>
                  <a:pt x="1332359" y="5105257"/>
                </a:cubicBezTo>
                <a:cubicBezTo>
                  <a:pt x="1218233" y="5146637"/>
                  <a:pt x="1145994" y="5092233"/>
                  <a:pt x="1019544" y="5105257"/>
                </a:cubicBezTo>
                <a:cubicBezTo>
                  <a:pt x="893094" y="5118281"/>
                  <a:pt x="311617" y="5021225"/>
                  <a:pt x="0" y="5105257"/>
                </a:cubicBezTo>
                <a:cubicBezTo>
                  <a:pt x="-15344" y="4825148"/>
                  <a:pt x="22010" y="4675027"/>
                  <a:pt x="0" y="4486954"/>
                </a:cubicBezTo>
                <a:cubicBezTo>
                  <a:pt x="-22010" y="4298881"/>
                  <a:pt x="968" y="4176562"/>
                  <a:pt x="0" y="4072861"/>
                </a:cubicBezTo>
                <a:cubicBezTo>
                  <a:pt x="-968" y="3969160"/>
                  <a:pt x="28320" y="3619756"/>
                  <a:pt x="0" y="3505610"/>
                </a:cubicBezTo>
                <a:cubicBezTo>
                  <a:pt x="-28320" y="3391464"/>
                  <a:pt x="24835" y="3101549"/>
                  <a:pt x="0" y="2989412"/>
                </a:cubicBezTo>
                <a:cubicBezTo>
                  <a:pt x="-24835" y="2877275"/>
                  <a:pt x="24465" y="2628694"/>
                  <a:pt x="0" y="2473213"/>
                </a:cubicBezTo>
                <a:cubicBezTo>
                  <a:pt x="-24465" y="2317732"/>
                  <a:pt x="42985" y="2127896"/>
                  <a:pt x="0" y="1957015"/>
                </a:cubicBezTo>
                <a:cubicBezTo>
                  <a:pt x="-42985" y="1786134"/>
                  <a:pt x="57096" y="1599364"/>
                  <a:pt x="0" y="1440817"/>
                </a:cubicBezTo>
                <a:cubicBezTo>
                  <a:pt x="-57096" y="1282270"/>
                  <a:pt x="34333" y="966830"/>
                  <a:pt x="0" y="822514"/>
                </a:cubicBezTo>
                <a:cubicBezTo>
                  <a:pt x="-34333" y="678198"/>
                  <a:pt x="2356" y="373608"/>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110" name="Google Shape;84;p1">
            <a:extLst>
              <a:ext uri="{FF2B5EF4-FFF2-40B4-BE49-F238E27FC236}">
                <a16:creationId xmlns:a16="http://schemas.microsoft.com/office/drawing/2014/main" id="{240F2E97-B3B6-83C1-E791-EC3E86A45952}"/>
              </a:ext>
            </a:extLst>
          </p:cNvPr>
          <p:cNvSpPr txBox="1"/>
          <p:nvPr/>
        </p:nvSpPr>
        <p:spPr>
          <a:xfrm>
            <a:off x="14173990" y="19156202"/>
            <a:ext cx="15574361" cy="13395955"/>
          </a:xfrm>
          <a:custGeom>
            <a:avLst/>
            <a:gdLst>
              <a:gd name="connsiteX0" fmla="*/ 0 w 15574361"/>
              <a:gd name="connsiteY0" fmla="*/ 0 h 13395955"/>
              <a:gd name="connsiteX1" fmla="*/ 443270 w 15574361"/>
              <a:gd name="connsiteY1" fmla="*/ 0 h 13395955"/>
              <a:gd name="connsiteX2" fmla="*/ 575053 w 15574361"/>
              <a:gd name="connsiteY2" fmla="*/ 0 h 13395955"/>
              <a:gd name="connsiteX3" fmla="*/ 1485554 w 15574361"/>
              <a:gd name="connsiteY3" fmla="*/ 0 h 13395955"/>
              <a:gd name="connsiteX4" fmla="*/ 1928825 w 15574361"/>
              <a:gd name="connsiteY4" fmla="*/ 0 h 13395955"/>
              <a:gd name="connsiteX5" fmla="*/ 2372095 w 15574361"/>
              <a:gd name="connsiteY5" fmla="*/ 0 h 13395955"/>
              <a:gd name="connsiteX6" fmla="*/ 3282596 w 15574361"/>
              <a:gd name="connsiteY6" fmla="*/ 0 h 13395955"/>
              <a:gd name="connsiteX7" fmla="*/ 3570123 w 15574361"/>
              <a:gd name="connsiteY7" fmla="*/ 0 h 13395955"/>
              <a:gd name="connsiteX8" fmla="*/ 4480624 w 15574361"/>
              <a:gd name="connsiteY8" fmla="*/ 0 h 13395955"/>
              <a:gd name="connsiteX9" fmla="*/ 5391125 w 15574361"/>
              <a:gd name="connsiteY9" fmla="*/ 0 h 13395955"/>
              <a:gd name="connsiteX10" fmla="*/ 5990139 w 15574361"/>
              <a:gd name="connsiteY10" fmla="*/ 0 h 13395955"/>
              <a:gd name="connsiteX11" fmla="*/ 6900640 w 15574361"/>
              <a:gd name="connsiteY11" fmla="*/ 0 h 13395955"/>
              <a:gd name="connsiteX12" fmla="*/ 7343910 w 15574361"/>
              <a:gd name="connsiteY12" fmla="*/ 0 h 13395955"/>
              <a:gd name="connsiteX13" fmla="*/ 7787181 w 15574361"/>
              <a:gd name="connsiteY13" fmla="*/ 0 h 13395955"/>
              <a:gd name="connsiteX14" fmla="*/ 8541938 w 15574361"/>
              <a:gd name="connsiteY14" fmla="*/ 0 h 13395955"/>
              <a:gd name="connsiteX15" fmla="*/ 8985208 w 15574361"/>
              <a:gd name="connsiteY15" fmla="*/ 0 h 13395955"/>
              <a:gd name="connsiteX16" fmla="*/ 9895709 w 15574361"/>
              <a:gd name="connsiteY16" fmla="*/ 0 h 13395955"/>
              <a:gd name="connsiteX17" fmla="*/ 10806210 w 15574361"/>
              <a:gd name="connsiteY17" fmla="*/ 0 h 13395955"/>
              <a:gd name="connsiteX18" fmla="*/ 11405224 w 15574361"/>
              <a:gd name="connsiteY18" fmla="*/ 0 h 13395955"/>
              <a:gd name="connsiteX19" fmla="*/ 11848495 w 15574361"/>
              <a:gd name="connsiteY19" fmla="*/ 0 h 13395955"/>
              <a:gd name="connsiteX20" fmla="*/ 11980278 w 15574361"/>
              <a:gd name="connsiteY20" fmla="*/ 0 h 13395955"/>
              <a:gd name="connsiteX21" fmla="*/ 12267804 w 15574361"/>
              <a:gd name="connsiteY21" fmla="*/ 0 h 13395955"/>
              <a:gd name="connsiteX22" fmla="*/ 12555331 w 15574361"/>
              <a:gd name="connsiteY22" fmla="*/ 0 h 13395955"/>
              <a:gd name="connsiteX23" fmla="*/ 12998601 w 15574361"/>
              <a:gd name="connsiteY23" fmla="*/ 0 h 13395955"/>
              <a:gd name="connsiteX24" fmla="*/ 13909102 w 15574361"/>
              <a:gd name="connsiteY24" fmla="*/ 0 h 13395955"/>
              <a:gd name="connsiteX25" fmla="*/ 14508116 w 15574361"/>
              <a:gd name="connsiteY25" fmla="*/ 0 h 13395955"/>
              <a:gd name="connsiteX26" fmla="*/ 14951387 w 15574361"/>
              <a:gd name="connsiteY26" fmla="*/ 0 h 13395955"/>
              <a:gd name="connsiteX27" fmla="*/ 15574361 w 15574361"/>
              <a:gd name="connsiteY27" fmla="*/ 0 h 13395955"/>
              <a:gd name="connsiteX28" fmla="*/ 15574361 w 15574361"/>
              <a:gd name="connsiteY28" fmla="*/ 180554 h 13395955"/>
              <a:gd name="connsiteX29" fmla="*/ 15574361 w 15574361"/>
              <a:gd name="connsiteY29" fmla="*/ 896947 h 13395955"/>
              <a:gd name="connsiteX30" fmla="*/ 15574361 w 15574361"/>
              <a:gd name="connsiteY30" fmla="*/ 1077501 h 13395955"/>
              <a:gd name="connsiteX31" fmla="*/ 15574361 w 15574361"/>
              <a:gd name="connsiteY31" fmla="*/ 1525974 h 13395955"/>
              <a:gd name="connsiteX32" fmla="*/ 15574361 w 15574361"/>
              <a:gd name="connsiteY32" fmla="*/ 2376326 h 13395955"/>
              <a:gd name="connsiteX33" fmla="*/ 15574361 w 15574361"/>
              <a:gd name="connsiteY33" fmla="*/ 2958759 h 13395955"/>
              <a:gd name="connsiteX34" fmla="*/ 15574361 w 15574361"/>
              <a:gd name="connsiteY34" fmla="*/ 3675151 h 13395955"/>
              <a:gd name="connsiteX35" fmla="*/ 15574361 w 15574361"/>
              <a:gd name="connsiteY35" fmla="*/ 4123624 h 13395955"/>
              <a:gd name="connsiteX36" fmla="*/ 15574361 w 15574361"/>
              <a:gd name="connsiteY36" fmla="*/ 4706057 h 13395955"/>
              <a:gd name="connsiteX37" fmla="*/ 15574361 w 15574361"/>
              <a:gd name="connsiteY37" fmla="*/ 5556409 h 13395955"/>
              <a:gd name="connsiteX38" fmla="*/ 15574361 w 15574361"/>
              <a:gd name="connsiteY38" fmla="*/ 5870923 h 13395955"/>
              <a:gd name="connsiteX39" fmla="*/ 15574361 w 15574361"/>
              <a:gd name="connsiteY39" fmla="*/ 6587315 h 13395955"/>
              <a:gd name="connsiteX40" fmla="*/ 15574361 w 15574361"/>
              <a:gd name="connsiteY40" fmla="*/ 6901829 h 13395955"/>
              <a:gd name="connsiteX41" fmla="*/ 15574361 w 15574361"/>
              <a:gd name="connsiteY41" fmla="*/ 7484262 h 13395955"/>
              <a:gd name="connsiteX42" fmla="*/ 15574361 w 15574361"/>
              <a:gd name="connsiteY42" fmla="*/ 8200654 h 13395955"/>
              <a:gd name="connsiteX43" fmla="*/ 15574361 w 15574361"/>
              <a:gd name="connsiteY43" fmla="*/ 8381208 h 13395955"/>
              <a:gd name="connsiteX44" fmla="*/ 15574361 w 15574361"/>
              <a:gd name="connsiteY44" fmla="*/ 8561763 h 13395955"/>
              <a:gd name="connsiteX45" fmla="*/ 15574361 w 15574361"/>
              <a:gd name="connsiteY45" fmla="*/ 9412114 h 13395955"/>
              <a:gd name="connsiteX46" fmla="*/ 15574361 w 15574361"/>
              <a:gd name="connsiteY46" fmla="*/ 9994547 h 13395955"/>
              <a:gd name="connsiteX47" fmla="*/ 15574361 w 15574361"/>
              <a:gd name="connsiteY47" fmla="*/ 10175101 h 13395955"/>
              <a:gd name="connsiteX48" fmla="*/ 15574361 w 15574361"/>
              <a:gd name="connsiteY48" fmla="*/ 10757534 h 13395955"/>
              <a:gd name="connsiteX49" fmla="*/ 15574361 w 15574361"/>
              <a:gd name="connsiteY49" fmla="*/ 11607886 h 13395955"/>
              <a:gd name="connsiteX50" fmla="*/ 15574361 w 15574361"/>
              <a:gd name="connsiteY50" fmla="*/ 12056359 h 13395955"/>
              <a:gd name="connsiteX51" fmla="*/ 15574361 w 15574361"/>
              <a:gd name="connsiteY51" fmla="*/ 12504833 h 13395955"/>
              <a:gd name="connsiteX52" fmla="*/ 15574361 w 15574361"/>
              <a:gd name="connsiteY52" fmla="*/ 13395955 h 13395955"/>
              <a:gd name="connsiteX53" fmla="*/ 14819604 w 15574361"/>
              <a:gd name="connsiteY53" fmla="*/ 13395955 h 13395955"/>
              <a:gd name="connsiteX54" fmla="*/ 14220590 w 15574361"/>
              <a:gd name="connsiteY54" fmla="*/ 13395955 h 13395955"/>
              <a:gd name="connsiteX55" fmla="*/ 13310089 w 15574361"/>
              <a:gd name="connsiteY55" fmla="*/ 13395955 h 13395955"/>
              <a:gd name="connsiteX56" fmla="*/ 12866818 w 15574361"/>
              <a:gd name="connsiteY56" fmla="*/ 13395955 h 13395955"/>
              <a:gd name="connsiteX57" fmla="*/ 12579292 w 15574361"/>
              <a:gd name="connsiteY57" fmla="*/ 13395955 h 13395955"/>
              <a:gd name="connsiteX58" fmla="*/ 11980278 w 15574361"/>
              <a:gd name="connsiteY58" fmla="*/ 13395955 h 13395955"/>
              <a:gd name="connsiteX59" fmla="*/ 11225520 w 15574361"/>
              <a:gd name="connsiteY59" fmla="*/ 13395955 h 13395955"/>
              <a:gd name="connsiteX60" fmla="*/ 10315019 w 15574361"/>
              <a:gd name="connsiteY60" fmla="*/ 13395955 h 13395955"/>
              <a:gd name="connsiteX61" fmla="*/ 9560262 w 15574361"/>
              <a:gd name="connsiteY61" fmla="*/ 13395955 h 13395955"/>
              <a:gd name="connsiteX62" fmla="*/ 8649760 w 15574361"/>
              <a:gd name="connsiteY62" fmla="*/ 13395955 h 13395955"/>
              <a:gd name="connsiteX63" fmla="*/ 7895003 w 15574361"/>
              <a:gd name="connsiteY63" fmla="*/ 13395955 h 13395955"/>
              <a:gd name="connsiteX64" fmla="*/ 7607476 w 15574361"/>
              <a:gd name="connsiteY64" fmla="*/ 13395955 h 13395955"/>
              <a:gd name="connsiteX65" fmla="*/ 6852719 w 15574361"/>
              <a:gd name="connsiteY65" fmla="*/ 13395955 h 13395955"/>
              <a:gd name="connsiteX66" fmla="*/ 6409449 w 15574361"/>
              <a:gd name="connsiteY66" fmla="*/ 13395955 h 13395955"/>
              <a:gd name="connsiteX67" fmla="*/ 6121922 w 15574361"/>
              <a:gd name="connsiteY67" fmla="*/ 13395955 h 13395955"/>
              <a:gd name="connsiteX68" fmla="*/ 5990139 w 15574361"/>
              <a:gd name="connsiteY68" fmla="*/ 13395955 h 13395955"/>
              <a:gd name="connsiteX69" fmla="*/ 5702612 w 15574361"/>
              <a:gd name="connsiteY69" fmla="*/ 13395955 h 13395955"/>
              <a:gd name="connsiteX70" fmla="*/ 5415086 w 15574361"/>
              <a:gd name="connsiteY70" fmla="*/ 13395955 h 13395955"/>
              <a:gd name="connsiteX71" fmla="*/ 4816072 w 15574361"/>
              <a:gd name="connsiteY71" fmla="*/ 13395955 h 13395955"/>
              <a:gd name="connsiteX72" fmla="*/ 4217058 w 15574361"/>
              <a:gd name="connsiteY72" fmla="*/ 13395955 h 13395955"/>
              <a:gd name="connsiteX73" fmla="*/ 3773787 w 15574361"/>
              <a:gd name="connsiteY73" fmla="*/ 13395955 h 13395955"/>
              <a:gd name="connsiteX74" fmla="*/ 2863286 w 15574361"/>
              <a:gd name="connsiteY74" fmla="*/ 13395955 h 13395955"/>
              <a:gd name="connsiteX75" fmla="*/ 2575760 w 15574361"/>
              <a:gd name="connsiteY75" fmla="*/ 13395955 h 13395955"/>
              <a:gd name="connsiteX76" fmla="*/ 1665259 w 15574361"/>
              <a:gd name="connsiteY76" fmla="*/ 13395955 h 13395955"/>
              <a:gd name="connsiteX77" fmla="*/ 1377732 w 15574361"/>
              <a:gd name="connsiteY77" fmla="*/ 13395955 h 13395955"/>
              <a:gd name="connsiteX78" fmla="*/ 622974 w 15574361"/>
              <a:gd name="connsiteY78" fmla="*/ 13395955 h 13395955"/>
              <a:gd name="connsiteX79" fmla="*/ 0 w 15574361"/>
              <a:gd name="connsiteY79" fmla="*/ 13395955 h 13395955"/>
              <a:gd name="connsiteX80" fmla="*/ 0 w 15574361"/>
              <a:gd name="connsiteY80" fmla="*/ 13215401 h 13395955"/>
              <a:gd name="connsiteX81" fmla="*/ 0 w 15574361"/>
              <a:gd name="connsiteY81" fmla="*/ 12499008 h 13395955"/>
              <a:gd name="connsiteX82" fmla="*/ 0 w 15574361"/>
              <a:gd name="connsiteY82" fmla="*/ 12318454 h 13395955"/>
              <a:gd name="connsiteX83" fmla="*/ 0 w 15574361"/>
              <a:gd name="connsiteY83" fmla="*/ 11468102 h 13395955"/>
              <a:gd name="connsiteX84" fmla="*/ 0 w 15574361"/>
              <a:gd name="connsiteY84" fmla="*/ 11019629 h 13395955"/>
              <a:gd name="connsiteX85" fmla="*/ 0 w 15574361"/>
              <a:gd name="connsiteY85" fmla="*/ 10437196 h 13395955"/>
              <a:gd name="connsiteX86" fmla="*/ 0 w 15574361"/>
              <a:gd name="connsiteY86" fmla="*/ 10122683 h 13395955"/>
              <a:gd name="connsiteX87" fmla="*/ 0 w 15574361"/>
              <a:gd name="connsiteY87" fmla="*/ 9406290 h 13395955"/>
              <a:gd name="connsiteX88" fmla="*/ 0 w 15574361"/>
              <a:gd name="connsiteY88" fmla="*/ 8555938 h 13395955"/>
              <a:gd name="connsiteX89" fmla="*/ 0 w 15574361"/>
              <a:gd name="connsiteY89" fmla="*/ 8107465 h 13395955"/>
              <a:gd name="connsiteX90" fmla="*/ 0 w 15574361"/>
              <a:gd name="connsiteY90" fmla="*/ 7257113 h 13395955"/>
              <a:gd name="connsiteX91" fmla="*/ 0 w 15574361"/>
              <a:gd name="connsiteY91" fmla="*/ 6674680 h 13395955"/>
              <a:gd name="connsiteX92" fmla="*/ 0 w 15574361"/>
              <a:gd name="connsiteY92" fmla="*/ 5824328 h 13395955"/>
              <a:gd name="connsiteX93" fmla="*/ 0 w 15574361"/>
              <a:gd name="connsiteY93" fmla="*/ 4973976 h 13395955"/>
              <a:gd name="connsiteX94" fmla="*/ 0 w 15574361"/>
              <a:gd name="connsiteY94" fmla="*/ 4659463 h 13395955"/>
              <a:gd name="connsiteX95" fmla="*/ 0 w 15574361"/>
              <a:gd name="connsiteY95" fmla="*/ 4210989 h 13395955"/>
              <a:gd name="connsiteX96" fmla="*/ 0 w 15574361"/>
              <a:gd name="connsiteY96" fmla="*/ 3628557 h 13395955"/>
              <a:gd name="connsiteX97" fmla="*/ 0 w 15574361"/>
              <a:gd name="connsiteY97" fmla="*/ 3046124 h 13395955"/>
              <a:gd name="connsiteX98" fmla="*/ 0 w 15574361"/>
              <a:gd name="connsiteY98" fmla="*/ 2329731 h 13395955"/>
              <a:gd name="connsiteX99" fmla="*/ 0 w 15574361"/>
              <a:gd name="connsiteY99" fmla="*/ 2015218 h 13395955"/>
              <a:gd name="connsiteX100" fmla="*/ 0 w 15574361"/>
              <a:gd name="connsiteY100" fmla="*/ 1700704 h 13395955"/>
              <a:gd name="connsiteX101" fmla="*/ 0 w 15574361"/>
              <a:gd name="connsiteY101" fmla="*/ 850352 h 13395955"/>
              <a:gd name="connsiteX102" fmla="*/ 0 w 15574361"/>
              <a:gd name="connsiteY102" fmla="*/ 0 h 1339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574361" h="13395955" extrusionOk="0">
                <a:moveTo>
                  <a:pt x="0" y="0"/>
                </a:moveTo>
                <a:cubicBezTo>
                  <a:pt x="200175" y="-39110"/>
                  <a:pt x="309689" y="19341"/>
                  <a:pt x="443270" y="0"/>
                </a:cubicBezTo>
                <a:cubicBezTo>
                  <a:pt x="576851" y="-19341"/>
                  <a:pt x="546241" y="12690"/>
                  <a:pt x="575053" y="0"/>
                </a:cubicBezTo>
                <a:cubicBezTo>
                  <a:pt x="603865" y="-12690"/>
                  <a:pt x="1278970" y="29972"/>
                  <a:pt x="1485554" y="0"/>
                </a:cubicBezTo>
                <a:cubicBezTo>
                  <a:pt x="1692138" y="-29972"/>
                  <a:pt x="1713280" y="51309"/>
                  <a:pt x="1928825" y="0"/>
                </a:cubicBezTo>
                <a:cubicBezTo>
                  <a:pt x="2144370" y="-51309"/>
                  <a:pt x="2226220" y="12048"/>
                  <a:pt x="2372095" y="0"/>
                </a:cubicBezTo>
                <a:cubicBezTo>
                  <a:pt x="2517970" y="-12048"/>
                  <a:pt x="3073678" y="39536"/>
                  <a:pt x="3282596" y="0"/>
                </a:cubicBezTo>
                <a:cubicBezTo>
                  <a:pt x="3491514" y="-39536"/>
                  <a:pt x="3431062" y="23628"/>
                  <a:pt x="3570123" y="0"/>
                </a:cubicBezTo>
                <a:cubicBezTo>
                  <a:pt x="3709184" y="-23628"/>
                  <a:pt x="4183054" y="20530"/>
                  <a:pt x="4480624" y="0"/>
                </a:cubicBezTo>
                <a:cubicBezTo>
                  <a:pt x="4778194" y="-20530"/>
                  <a:pt x="4984759" y="43209"/>
                  <a:pt x="5391125" y="0"/>
                </a:cubicBezTo>
                <a:cubicBezTo>
                  <a:pt x="5797491" y="-43209"/>
                  <a:pt x="5830802" y="50896"/>
                  <a:pt x="5990139" y="0"/>
                </a:cubicBezTo>
                <a:cubicBezTo>
                  <a:pt x="6149476" y="-50896"/>
                  <a:pt x="6644670" y="18426"/>
                  <a:pt x="6900640" y="0"/>
                </a:cubicBezTo>
                <a:cubicBezTo>
                  <a:pt x="7156610" y="-18426"/>
                  <a:pt x="7210972" y="1091"/>
                  <a:pt x="7343910" y="0"/>
                </a:cubicBezTo>
                <a:cubicBezTo>
                  <a:pt x="7476848" y="-1091"/>
                  <a:pt x="7690964" y="51025"/>
                  <a:pt x="7787181" y="0"/>
                </a:cubicBezTo>
                <a:cubicBezTo>
                  <a:pt x="7883398" y="-51025"/>
                  <a:pt x="8320899" y="66566"/>
                  <a:pt x="8541938" y="0"/>
                </a:cubicBezTo>
                <a:cubicBezTo>
                  <a:pt x="8762977" y="-66566"/>
                  <a:pt x="8783054" y="33343"/>
                  <a:pt x="8985208" y="0"/>
                </a:cubicBezTo>
                <a:cubicBezTo>
                  <a:pt x="9187362" y="-33343"/>
                  <a:pt x="9464608" y="100134"/>
                  <a:pt x="9895709" y="0"/>
                </a:cubicBezTo>
                <a:cubicBezTo>
                  <a:pt x="10326810" y="-100134"/>
                  <a:pt x="10428547" y="98751"/>
                  <a:pt x="10806210" y="0"/>
                </a:cubicBezTo>
                <a:cubicBezTo>
                  <a:pt x="11183873" y="-98751"/>
                  <a:pt x="11173424" y="57535"/>
                  <a:pt x="11405224" y="0"/>
                </a:cubicBezTo>
                <a:cubicBezTo>
                  <a:pt x="11637024" y="-57535"/>
                  <a:pt x="11645274" y="27225"/>
                  <a:pt x="11848495" y="0"/>
                </a:cubicBezTo>
                <a:cubicBezTo>
                  <a:pt x="12051716" y="-27225"/>
                  <a:pt x="11939637" y="4883"/>
                  <a:pt x="11980278" y="0"/>
                </a:cubicBezTo>
                <a:cubicBezTo>
                  <a:pt x="12020919" y="-4883"/>
                  <a:pt x="12152254" y="6569"/>
                  <a:pt x="12267804" y="0"/>
                </a:cubicBezTo>
                <a:cubicBezTo>
                  <a:pt x="12383354" y="-6569"/>
                  <a:pt x="12420951" y="4928"/>
                  <a:pt x="12555331" y="0"/>
                </a:cubicBezTo>
                <a:cubicBezTo>
                  <a:pt x="12689711" y="-4928"/>
                  <a:pt x="12800605" y="42925"/>
                  <a:pt x="12998601" y="0"/>
                </a:cubicBezTo>
                <a:cubicBezTo>
                  <a:pt x="13196597" y="-42925"/>
                  <a:pt x="13481096" y="48344"/>
                  <a:pt x="13909102" y="0"/>
                </a:cubicBezTo>
                <a:cubicBezTo>
                  <a:pt x="14337108" y="-48344"/>
                  <a:pt x="14343856" y="6561"/>
                  <a:pt x="14508116" y="0"/>
                </a:cubicBezTo>
                <a:cubicBezTo>
                  <a:pt x="14672376" y="-6561"/>
                  <a:pt x="14752047" y="35315"/>
                  <a:pt x="14951387" y="0"/>
                </a:cubicBezTo>
                <a:cubicBezTo>
                  <a:pt x="15150727" y="-35315"/>
                  <a:pt x="15295140" y="4476"/>
                  <a:pt x="15574361" y="0"/>
                </a:cubicBezTo>
                <a:cubicBezTo>
                  <a:pt x="15582442" y="73858"/>
                  <a:pt x="15572579" y="110947"/>
                  <a:pt x="15574361" y="180554"/>
                </a:cubicBezTo>
                <a:cubicBezTo>
                  <a:pt x="15576143" y="250161"/>
                  <a:pt x="15504130" y="647653"/>
                  <a:pt x="15574361" y="896947"/>
                </a:cubicBezTo>
                <a:cubicBezTo>
                  <a:pt x="15644592" y="1146241"/>
                  <a:pt x="15557968" y="1004391"/>
                  <a:pt x="15574361" y="1077501"/>
                </a:cubicBezTo>
                <a:cubicBezTo>
                  <a:pt x="15590754" y="1150611"/>
                  <a:pt x="15551344" y="1378951"/>
                  <a:pt x="15574361" y="1525974"/>
                </a:cubicBezTo>
                <a:cubicBezTo>
                  <a:pt x="15597378" y="1672997"/>
                  <a:pt x="15492936" y="2140381"/>
                  <a:pt x="15574361" y="2376326"/>
                </a:cubicBezTo>
                <a:cubicBezTo>
                  <a:pt x="15655786" y="2612271"/>
                  <a:pt x="15553059" y="2775604"/>
                  <a:pt x="15574361" y="2958759"/>
                </a:cubicBezTo>
                <a:cubicBezTo>
                  <a:pt x="15595663" y="3141914"/>
                  <a:pt x="15518343" y="3336303"/>
                  <a:pt x="15574361" y="3675151"/>
                </a:cubicBezTo>
                <a:cubicBezTo>
                  <a:pt x="15630379" y="4013999"/>
                  <a:pt x="15565153" y="3964192"/>
                  <a:pt x="15574361" y="4123624"/>
                </a:cubicBezTo>
                <a:cubicBezTo>
                  <a:pt x="15583569" y="4283056"/>
                  <a:pt x="15531012" y="4565667"/>
                  <a:pt x="15574361" y="4706057"/>
                </a:cubicBezTo>
                <a:cubicBezTo>
                  <a:pt x="15617710" y="4846447"/>
                  <a:pt x="15490043" y="5281184"/>
                  <a:pt x="15574361" y="5556409"/>
                </a:cubicBezTo>
                <a:cubicBezTo>
                  <a:pt x="15658679" y="5831634"/>
                  <a:pt x="15562900" y="5787950"/>
                  <a:pt x="15574361" y="5870923"/>
                </a:cubicBezTo>
                <a:cubicBezTo>
                  <a:pt x="15585822" y="5953896"/>
                  <a:pt x="15570382" y="6267169"/>
                  <a:pt x="15574361" y="6587315"/>
                </a:cubicBezTo>
                <a:cubicBezTo>
                  <a:pt x="15578340" y="6907461"/>
                  <a:pt x="15537389" y="6753358"/>
                  <a:pt x="15574361" y="6901829"/>
                </a:cubicBezTo>
                <a:cubicBezTo>
                  <a:pt x="15611333" y="7050300"/>
                  <a:pt x="15542840" y="7351136"/>
                  <a:pt x="15574361" y="7484262"/>
                </a:cubicBezTo>
                <a:cubicBezTo>
                  <a:pt x="15605882" y="7617388"/>
                  <a:pt x="15570091" y="8027478"/>
                  <a:pt x="15574361" y="8200654"/>
                </a:cubicBezTo>
                <a:cubicBezTo>
                  <a:pt x="15578631" y="8373830"/>
                  <a:pt x="15571816" y="8295496"/>
                  <a:pt x="15574361" y="8381208"/>
                </a:cubicBezTo>
                <a:cubicBezTo>
                  <a:pt x="15576906" y="8466920"/>
                  <a:pt x="15571537" y="8500081"/>
                  <a:pt x="15574361" y="8561763"/>
                </a:cubicBezTo>
                <a:cubicBezTo>
                  <a:pt x="15577185" y="8623445"/>
                  <a:pt x="15559238" y="9128533"/>
                  <a:pt x="15574361" y="9412114"/>
                </a:cubicBezTo>
                <a:cubicBezTo>
                  <a:pt x="15589484" y="9695695"/>
                  <a:pt x="15550408" y="9705938"/>
                  <a:pt x="15574361" y="9994547"/>
                </a:cubicBezTo>
                <a:cubicBezTo>
                  <a:pt x="15598314" y="10283156"/>
                  <a:pt x="15565247" y="10131804"/>
                  <a:pt x="15574361" y="10175101"/>
                </a:cubicBezTo>
                <a:cubicBezTo>
                  <a:pt x="15583475" y="10218398"/>
                  <a:pt x="15544131" y="10611462"/>
                  <a:pt x="15574361" y="10757534"/>
                </a:cubicBezTo>
                <a:cubicBezTo>
                  <a:pt x="15604591" y="10903606"/>
                  <a:pt x="15544828" y="11195050"/>
                  <a:pt x="15574361" y="11607886"/>
                </a:cubicBezTo>
                <a:cubicBezTo>
                  <a:pt x="15603894" y="12020722"/>
                  <a:pt x="15555335" y="11889753"/>
                  <a:pt x="15574361" y="12056359"/>
                </a:cubicBezTo>
                <a:cubicBezTo>
                  <a:pt x="15593387" y="12222965"/>
                  <a:pt x="15572737" y="12354034"/>
                  <a:pt x="15574361" y="12504833"/>
                </a:cubicBezTo>
                <a:cubicBezTo>
                  <a:pt x="15575985" y="12655632"/>
                  <a:pt x="15566939" y="13082391"/>
                  <a:pt x="15574361" y="13395955"/>
                </a:cubicBezTo>
                <a:cubicBezTo>
                  <a:pt x="15408242" y="13401552"/>
                  <a:pt x="15082358" y="13367893"/>
                  <a:pt x="14819604" y="13395955"/>
                </a:cubicBezTo>
                <a:cubicBezTo>
                  <a:pt x="14556850" y="13424017"/>
                  <a:pt x="14479187" y="13333070"/>
                  <a:pt x="14220590" y="13395955"/>
                </a:cubicBezTo>
                <a:cubicBezTo>
                  <a:pt x="13961993" y="13458840"/>
                  <a:pt x="13712755" y="13371745"/>
                  <a:pt x="13310089" y="13395955"/>
                </a:cubicBezTo>
                <a:cubicBezTo>
                  <a:pt x="12907423" y="13420165"/>
                  <a:pt x="13086611" y="13357165"/>
                  <a:pt x="12866818" y="13395955"/>
                </a:cubicBezTo>
                <a:cubicBezTo>
                  <a:pt x="12647025" y="13434745"/>
                  <a:pt x="12661819" y="13393164"/>
                  <a:pt x="12579292" y="13395955"/>
                </a:cubicBezTo>
                <a:cubicBezTo>
                  <a:pt x="12496765" y="13398746"/>
                  <a:pt x="12130844" y="13350365"/>
                  <a:pt x="11980278" y="13395955"/>
                </a:cubicBezTo>
                <a:cubicBezTo>
                  <a:pt x="11829712" y="13441545"/>
                  <a:pt x="11552861" y="13372698"/>
                  <a:pt x="11225520" y="13395955"/>
                </a:cubicBezTo>
                <a:cubicBezTo>
                  <a:pt x="10898179" y="13419212"/>
                  <a:pt x="10503902" y="13350991"/>
                  <a:pt x="10315019" y="13395955"/>
                </a:cubicBezTo>
                <a:cubicBezTo>
                  <a:pt x="10126136" y="13440919"/>
                  <a:pt x="9893924" y="13393006"/>
                  <a:pt x="9560262" y="13395955"/>
                </a:cubicBezTo>
                <a:cubicBezTo>
                  <a:pt x="9226600" y="13398904"/>
                  <a:pt x="9040732" y="13337756"/>
                  <a:pt x="8649760" y="13395955"/>
                </a:cubicBezTo>
                <a:cubicBezTo>
                  <a:pt x="8258788" y="13454154"/>
                  <a:pt x="8058779" y="13311715"/>
                  <a:pt x="7895003" y="13395955"/>
                </a:cubicBezTo>
                <a:cubicBezTo>
                  <a:pt x="7731227" y="13480195"/>
                  <a:pt x="7689349" y="13390657"/>
                  <a:pt x="7607476" y="13395955"/>
                </a:cubicBezTo>
                <a:cubicBezTo>
                  <a:pt x="7525603" y="13401253"/>
                  <a:pt x="7037617" y="13382308"/>
                  <a:pt x="6852719" y="13395955"/>
                </a:cubicBezTo>
                <a:cubicBezTo>
                  <a:pt x="6667821" y="13409602"/>
                  <a:pt x="6550381" y="13391456"/>
                  <a:pt x="6409449" y="13395955"/>
                </a:cubicBezTo>
                <a:cubicBezTo>
                  <a:pt x="6268517" y="13400454"/>
                  <a:pt x="6247749" y="13385748"/>
                  <a:pt x="6121922" y="13395955"/>
                </a:cubicBezTo>
                <a:cubicBezTo>
                  <a:pt x="5996095" y="13406162"/>
                  <a:pt x="6020139" y="13385198"/>
                  <a:pt x="5990139" y="13395955"/>
                </a:cubicBezTo>
                <a:cubicBezTo>
                  <a:pt x="5960139" y="13406712"/>
                  <a:pt x="5800391" y="13375919"/>
                  <a:pt x="5702612" y="13395955"/>
                </a:cubicBezTo>
                <a:cubicBezTo>
                  <a:pt x="5604833" y="13415991"/>
                  <a:pt x="5476835" y="13395396"/>
                  <a:pt x="5415086" y="13395955"/>
                </a:cubicBezTo>
                <a:cubicBezTo>
                  <a:pt x="5353337" y="13396514"/>
                  <a:pt x="4939794" y="13354796"/>
                  <a:pt x="4816072" y="13395955"/>
                </a:cubicBezTo>
                <a:cubicBezTo>
                  <a:pt x="4692350" y="13437114"/>
                  <a:pt x="4350577" y="13372072"/>
                  <a:pt x="4217058" y="13395955"/>
                </a:cubicBezTo>
                <a:cubicBezTo>
                  <a:pt x="4083539" y="13419838"/>
                  <a:pt x="3924100" y="13374388"/>
                  <a:pt x="3773787" y="13395955"/>
                </a:cubicBezTo>
                <a:cubicBezTo>
                  <a:pt x="3623474" y="13417522"/>
                  <a:pt x="3069995" y="13310388"/>
                  <a:pt x="2863286" y="13395955"/>
                </a:cubicBezTo>
                <a:cubicBezTo>
                  <a:pt x="2656577" y="13481522"/>
                  <a:pt x="2635486" y="13373563"/>
                  <a:pt x="2575760" y="13395955"/>
                </a:cubicBezTo>
                <a:cubicBezTo>
                  <a:pt x="2516034" y="13418347"/>
                  <a:pt x="1963559" y="13301988"/>
                  <a:pt x="1665259" y="13395955"/>
                </a:cubicBezTo>
                <a:cubicBezTo>
                  <a:pt x="1366959" y="13489922"/>
                  <a:pt x="1476967" y="13372921"/>
                  <a:pt x="1377732" y="13395955"/>
                </a:cubicBezTo>
                <a:cubicBezTo>
                  <a:pt x="1278497" y="13418989"/>
                  <a:pt x="897488" y="13332339"/>
                  <a:pt x="622974" y="13395955"/>
                </a:cubicBezTo>
                <a:cubicBezTo>
                  <a:pt x="348460" y="13459571"/>
                  <a:pt x="260565" y="13382874"/>
                  <a:pt x="0" y="13395955"/>
                </a:cubicBezTo>
                <a:cubicBezTo>
                  <a:pt x="-11601" y="13335804"/>
                  <a:pt x="11567" y="13266084"/>
                  <a:pt x="0" y="13215401"/>
                </a:cubicBezTo>
                <a:cubicBezTo>
                  <a:pt x="-11567" y="13164718"/>
                  <a:pt x="10696" y="12726841"/>
                  <a:pt x="0" y="12499008"/>
                </a:cubicBezTo>
                <a:cubicBezTo>
                  <a:pt x="-10696" y="12271175"/>
                  <a:pt x="624" y="12362931"/>
                  <a:pt x="0" y="12318454"/>
                </a:cubicBezTo>
                <a:cubicBezTo>
                  <a:pt x="-624" y="12273977"/>
                  <a:pt x="2332" y="11755793"/>
                  <a:pt x="0" y="11468102"/>
                </a:cubicBezTo>
                <a:cubicBezTo>
                  <a:pt x="-2332" y="11180411"/>
                  <a:pt x="5756" y="11228746"/>
                  <a:pt x="0" y="11019629"/>
                </a:cubicBezTo>
                <a:cubicBezTo>
                  <a:pt x="-5756" y="10810512"/>
                  <a:pt x="51022" y="10672027"/>
                  <a:pt x="0" y="10437196"/>
                </a:cubicBezTo>
                <a:cubicBezTo>
                  <a:pt x="-51022" y="10202365"/>
                  <a:pt x="36506" y="10271795"/>
                  <a:pt x="0" y="10122683"/>
                </a:cubicBezTo>
                <a:cubicBezTo>
                  <a:pt x="-36506" y="9973571"/>
                  <a:pt x="14140" y="9575230"/>
                  <a:pt x="0" y="9406290"/>
                </a:cubicBezTo>
                <a:cubicBezTo>
                  <a:pt x="-14140" y="9237350"/>
                  <a:pt x="80481" y="8811871"/>
                  <a:pt x="0" y="8555938"/>
                </a:cubicBezTo>
                <a:cubicBezTo>
                  <a:pt x="-80481" y="8300005"/>
                  <a:pt x="51787" y="8225132"/>
                  <a:pt x="0" y="8107465"/>
                </a:cubicBezTo>
                <a:cubicBezTo>
                  <a:pt x="-51787" y="7989798"/>
                  <a:pt x="93845" y="7557043"/>
                  <a:pt x="0" y="7257113"/>
                </a:cubicBezTo>
                <a:cubicBezTo>
                  <a:pt x="-93845" y="6957183"/>
                  <a:pt x="48316" y="6909608"/>
                  <a:pt x="0" y="6674680"/>
                </a:cubicBezTo>
                <a:cubicBezTo>
                  <a:pt x="-48316" y="6439752"/>
                  <a:pt x="81829" y="6168377"/>
                  <a:pt x="0" y="5824328"/>
                </a:cubicBezTo>
                <a:cubicBezTo>
                  <a:pt x="-81829" y="5480279"/>
                  <a:pt x="797" y="5265592"/>
                  <a:pt x="0" y="4973976"/>
                </a:cubicBezTo>
                <a:cubicBezTo>
                  <a:pt x="-797" y="4682360"/>
                  <a:pt x="16603" y="4753883"/>
                  <a:pt x="0" y="4659463"/>
                </a:cubicBezTo>
                <a:cubicBezTo>
                  <a:pt x="-16603" y="4565043"/>
                  <a:pt x="47591" y="4385065"/>
                  <a:pt x="0" y="4210989"/>
                </a:cubicBezTo>
                <a:cubicBezTo>
                  <a:pt x="-47591" y="4036913"/>
                  <a:pt x="25217" y="3791822"/>
                  <a:pt x="0" y="3628557"/>
                </a:cubicBezTo>
                <a:cubicBezTo>
                  <a:pt x="-25217" y="3465292"/>
                  <a:pt x="3640" y="3185439"/>
                  <a:pt x="0" y="3046124"/>
                </a:cubicBezTo>
                <a:cubicBezTo>
                  <a:pt x="-3640" y="2906809"/>
                  <a:pt x="13849" y="2512223"/>
                  <a:pt x="0" y="2329731"/>
                </a:cubicBezTo>
                <a:cubicBezTo>
                  <a:pt x="-13849" y="2147239"/>
                  <a:pt x="23112" y="2160913"/>
                  <a:pt x="0" y="2015218"/>
                </a:cubicBezTo>
                <a:cubicBezTo>
                  <a:pt x="-23112" y="1869523"/>
                  <a:pt x="31989" y="1792134"/>
                  <a:pt x="0" y="1700704"/>
                </a:cubicBezTo>
                <a:cubicBezTo>
                  <a:pt x="-31989" y="1609274"/>
                  <a:pt x="17429" y="1235283"/>
                  <a:pt x="0" y="850352"/>
                </a:cubicBezTo>
                <a:cubicBezTo>
                  <a:pt x="-17429" y="465421"/>
                  <a:pt x="95974" y="299781"/>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
        <p:nvSpPr>
          <p:cNvPr id="112" name="Google Shape;84;p1">
            <a:extLst>
              <a:ext uri="{FF2B5EF4-FFF2-40B4-BE49-F238E27FC236}">
                <a16:creationId xmlns:a16="http://schemas.microsoft.com/office/drawing/2014/main" id="{850DB666-165F-8AB4-E3FD-66B1DCDE6C19}"/>
              </a:ext>
            </a:extLst>
          </p:cNvPr>
          <p:cNvSpPr txBox="1"/>
          <p:nvPr/>
        </p:nvSpPr>
        <p:spPr>
          <a:xfrm>
            <a:off x="30307997" y="5661782"/>
            <a:ext cx="13289216" cy="8838363"/>
          </a:xfrm>
          <a:custGeom>
            <a:avLst/>
            <a:gdLst>
              <a:gd name="connsiteX0" fmla="*/ 0 w 13289216"/>
              <a:gd name="connsiteY0" fmla="*/ 0 h 8838363"/>
              <a:gd name="connsiteX1" fmla="*/ 444900 w 13289216"/>
              <a:gd name="connsiteY1" fmla="*/ 0 h 8838363"/>
              <a:gd name="connsiteX2" fmla="*/ 624015 w 13289216"/>
              <a:gd name="connsiteY2" fmla="*/ 0 h 8838363"/>
              <a:gd name="connsiteX3" fmla="*/ 1467592 w 13289216"/>
              <a:gd name="connsiteY3" fmla="*/ 0 h 8838363"/>
              <a:gd name="connsiteX4" fmla="*/ 1912492 w 13289216"/>
              <a:gd name="connsiteY4" fmla="*/ 0 h 8838363"/>
              <a:gd name="connsiteX5" fmla="*/ 2357391 w 13289216"/>
              <a:gd name="connsiteY5" fmla="*/ 0 h 8838363"/>
              <a:gd name="connsiteX6" fmla="*/ 3200968 w 13289216"/>
              <a:gd name="connsiteY6" fmla="*/ 0 h 8838363"/>
              <a:gd name="connsiteX7" fmla="*/ 3512975 w 13289216"/>
              <a:gd name="connsiteY7" fmla="*/ 0 h 8838363"/>
              <a:gd name="connsiteX8" fmla="*/ 4356552 w 13289216"/>
              <a:gd name="connsiteY8" fmla="*/ 0 h 8838363"/>
              <a:gd name="connsiteX9" fmla="*/ 5200128 w 13289216"/>
              <a:gd name="connsiteY9" fmla="*/ 0 h 8838363"/>
              <a:gd name="connsiteX10" fmla="*/ 5777920 w 13289216"/>
              <a:gd name="connsiteY10" fmla="*/ 0 h 8838363"/>
              <a:gd name="connsiteX11" fmla="*/ 6621496 w 13289216"/>
              <a:gd name="connsiteY11" fmla="*/ 0 h 8838363"/>
              <a:gd name="connsiteX12" fmla="*/ 7066396 w 13289216"/>
              <a:gd name="connsiteY12" fmla="*/ 0 h 8838363"/>
              <a:gd name="connsiteX13" fmla="*/ 7511296 w 13289216"/>
              <a:gd name="connsiteY13" fmla="*/ 0 h 8838363"/>
              <a:gd name="connsiteX14" fmla="*/ 8221980 w 13289216"/>
              <a:gd name="connsiteY14" fmla="*/ 0 h 8838363"/>
              <a:gd name="connsiteX15" fmla="*/ 8666880 w 13289216"/>
              <a:gd name="connsiteY15" fmla="*/ 0 h 8838363"/>
              <a:gd name="connsiteX16" fmla="*/ 9510456 w 13289216"/>
              <a:gd name="connsiteY16" fmla="*/ 0 h 8838363"/>
              <a:gd name="connsiteX17" fmla="*/ 10354033 w 13289216"/>
              <a:gd name="connsiteY17" fmla="*/ 0 h 8838363"/>
              <a:gd name="connsiteX18" fmla="*/ 10931825 w 13289216"/>
              <a:gd name="connsiteY18" fmla="*/ 0 h 8838363"/>
              <a:gd name="connsiteX19" fmla="*/ 11376724 w 13289216"/>
              <a:gd name="connsiteY19" fmla="*/ 0 h 8838363"/>
              <a:gd name="connsiteX20" fmla="*/ 11555840 w 13289216"/>
              <a:gd name="connsiteY20" fmla="*/ 0 h 8838363"/>
              <a:gd name="connsiteX21" fmla="*/ 11867848 w 13289216"/>
              <a:gd name="connsiteY21" fmla="*/ 0 h 8838363"/>
              <a:gd name="connsiteX22" fmla="*/ 12179855 w 13289216"/>
              <a:gd name="connsiteY22" fmla="*/ 0 h 8838363"/>
              <a:gd name="connsiteX23" fmla="*/ 12624755 w 13289216"/>
              <a:gd name="connsiteY23" fmla="*/ 0 h 8838363"/>
              <a:gd name="connsiteX24" fmla="*/ 13289216 w 13289216"/>
              <a:gd name="connsiteY24" fmla="*/ 0 h 8838363"/>
              <a:gd name="connsiteX25" fmla="*/ 13289216 w 13289216"/>
              <a:gd name="connsiteY25" fmla="*/ 589224 h 8838363"/>
              <a:gd name="connsiteX26" fmla="*/ 13289216 w 13289216"/>
              <a:gd name="connsiteY26" fmla="*/ 1178448 h 8838363"/>
              <a:gd name="connsiteX27" fmla="*/ 13289216 w 13289216"/>
              <a:gd name="connsiteY27" fmla="*/ 1767673 h 8838363"/>
              <a:gd name="connsiteX28" fmla="*/ 13289216 w 13289216"/>
              <a:gd name="connsiteY28" fmla="*/ 2533664 h 8838363"/>
              <a:gd name="connsiteX29" fmla="*/ 13289216 w 13289216"/>
              <a:gd name="connsiteY29" fmla="*/ 3211272 h 8838363"/>
              <a:gd name="connsiteX30" fmla="*/ 13289216 w 13289216"/>
              <a:gd name="connsiteY30" fmla="*/ 3535345 h 8838363"/>
              <a:gd name="connsiteX31" fmla="*/ 13289216 w 13289216"/>
              <a:gd name="connsiteY31" fmla="*/ 4036186 h 8838363"/>
              <a:gd name="connsiteX32" fmla="*/ 13289216 w 13289216"/>
              <a:gd name="connsiteY32" fmla="*/ 4802177 h 8838363"/>
              <a:gd name="connsiteX33" fmla="*/ 13289216 w 13289216"/>
              <a:gd name="connsiteY33" fmla="*/ 5391401 h 8838363"/>
              <a:gd name="connsiteX34" fmla="*/ 13289216 w 13289216"/>
              <a:gd name="connsiteY34" fmla="*/ 6069009 h 8838363"/>
              <a:gd name="connsiteX35" fmla="*/ 13289216 w 13289216"/>
              <a:gd name="connsiteY35" fmla="*/ 6569850 h 8838363"/>
              <a:gd name="connsiteX36" fmla="*/ 13289216 w 13289216"/>
              <a:gd name="connsiteY36" fmla="*/ 7159074 h 8838363"/>
              <a:gd name="connsiteX37" fmla="*/ 13289216 w 13289216"/>
              <a:gd name="connsiteY37" fmla="*/ 7925065 h 8838363"/>
              <a:gd name="connsiteX38" fmla="*/ 13289216 w 13289216"/>
              <a:gd name="connsiteY38" fmla="*/ 8337522 h 8838363"/>
              <a:gd name="connsiteX39" fmla="*/ 13289216 w 13289216"/>
              <a:gd name="connsiteY39" fmla="*/ 8838363 h 8838363"/>
              <a:gd name="connsiteX40" fmla="*/ 12977208 w 13289216"/>
              <a:gd name="connsiteY40" fmla="*/ 8838363 h 8838363"/>
              <a:gd name="connsiteX41" fmla="*/ 12532308 w 13289216"/>
              <a:gd name="connsiteY41" fmla="*/ 8838363 h 8838363"/>
              <a:gd name="connsiteX42" fmla="*/ 11954516 w 13289216"/>
              <a:gd name="connsiteY42" fmla="*/ 8838363 h 8838363"/>
              <a:gd name="connsiteX43" fmla="*/ 11642509 w 13289216"/>
              <a:gd name="connsiteY43" fmla="*/ 8838363 h 8838363"/>
              <a:gd name="connsiteX44" fmla="*/ 10798932 w 13289216"/>
              <a:gd name="connsiteY44" fmla="*/ 8838363 h 8838363"/>
              <a:gd name="connsiteX45" fmla="*/ 10221140 w 13289216"/>
              <a:gd name="connsiteY45" fmla="*/ 8838363 h 8838363"/>
              <a:gd name="connsiteX46" fmla="*/ 9377564 w 13289216"/>
              <a:gd name="connsiteY46" fmla="*/ 8838363 h 8838363"/>
              <a:gd name="connsiteX47" fmla="*/ 8666880 w 13289216"/>
              <a:gd name="connsiteY47" fmla="*/ 8838363 h 8838363"/>
              <a:gd name="connsiteX48" fmla="*/ 8221980 w 13289216"/>
              <a:gd name="connsiteY48" fmla="*/ 8838363 h 8838363"/>
              <a:gd name="connsiteX49" fmla="*/ 7511296 w 13289216"/>
              <a:gd name="connsiteY49" fmla="*/ 8838363 h 8838363"/>
              <a:gd name="connsiteX50" fmla="*/ 7199288 w 13289216"/>
              <a:gd name="connsiteY50" fmla="*/ 8838363 h 8838363"/>
              <a:gd name="connsiteX51" fmla="*/ 6621496 w 13289216"/>
              <a:gd name="connsiteY51" fmla="*/ 8838363 h 8838363"/>
              <a:gd name="connsiteX52" fmla="*/ 6442381 w 13289216"/>
              <a:gd name="connsiteY52" fmla="*/ 8838363 h 8838363"/>
              <a:gd name="connsiteX53" fmla="*/ 5598804 w 13289216"/>
              <a:gd name="connsiteY53" fmla="*/ 8838363 h 8838363"/>
              <a:gd name="connsiteX54" fmla="*/ 5021012 w 13289216"/>
              <a:gd name="connsiteY54" fmla="*/ 8838363 h 8838363"/>
              <a:gd name="connsiteX55" fmla="*/ 4177436 w 13289216"/>
              <a:gd name="connsiteY55" fmla="*/ 8838363 h 8838363"/>
              <a:gd name="connsiteX56" fmla="*/ 3732536 w 13289216"/>
              <a:gd name="connsiteY56" fmla="*/ 8838363 h 8838363"/>
              <a:gd name="connsiteX57" fmla="*/ 3420529 w 13289216"/>
              <a:gd name="connsiteY57" fmla="*/ 8838363 h 8838363"/>
              <a:gd name="connsiteX58" fmla="*/ 2842737 w 13289216"/>
              <a:gd name="connsiteY58" fmla="*/ 8838363 h 8838363"/>
              <a:gd name="connsiteX59" fmla="*/ 2132052 w 13289216"/>
              <a:gd name="connsiteY59" fmla="*/ 8838363 h 8838363"/>
              <a:gd name="connsiteX60" fmla="*/ 1288476 w 13289216"/>
              <a:gd name="connsiteY60" fmla="*/ 8838363 h 8838363"/>
              <a:gd name="connsiteX61" fmla="*/ 577792 w 13289216"/>
              <a:gd name="connsiteY61" fmla="*/ 8838363 h 8838363"/>
              <a:gd name="connsiteX62" fmla="*/ 0 w 13289216"/>
              <a:gd name="connsiteY62" fmla="*/ 8838363 h 8838363"/>
              <a:gd name="connsiteX63" fmla="*/ 0 w 13289216"/>
              <a:gd name="connsiteY63" fmla="*/ 8160755 h 8838363"/>
              <a:gd name="connsiteX64" fmla="*/ 0 w 13289216"/>
              <a:gd name="connsiteY64" fmla="*/ 7659915 h 8838363"/>
              <a:gd name="connsiteX65" fmla="*/ 0 w 13289216"/>
              <a:gd name="connsiteY65" fmla="*/ 7159074 h 8838363"/>
              <a:gd name="connsiteX66" fmla="*/ 0 w 13289216"/>
              <a:gd name="connsiteY66" fmla="*/ 6481466 h 8838363"/>
              <a:gd name="connsiteX67" fmla="*/ 0 w 13289216"/>
              <a:gd name="connsiteY67" fmla="*/ 5892242 h 8838363"/>
              <a:gd name="connsiteX68" fmla="*/ 0 w 13289216"/>
              <a:gd name="connsiteY68" fmla="*/ 5568169 h 8838363"/>
              <a:gd name="connsiteX69" fmla="*/ 0 w 13289216"/>
              <a:gd name="connsiteY69" fmla="*/ 5067328 h 8838363"/>
              <a:gd name="connsiteX70" fmla="*/ 0 w 13289216"/>
              <a:gd name="connsiteY70" fmla="*/ 4389720 h 8838363"/>
              <a:gd name="connsiteX71" fmla="*/ 0 w 13289216"/>
              <a:gd name="connsiteY71" fmla="*/ 3977263 h 8838363"/>
              <a:gd name="connsiteX72" fmla="*/ 0 w 13289216"/>
              <a:gd name="connsiteY72" fmla="*/ 3211272 h 8838363"/>
              <a:gd name="connsiteX73" fmla="*/ 0 w 13289216"/>
              <a:gd name="connsiteY73" fmla="*/ 2445280 h 8838363"/>
              <a:gd name="connsiteX74" fmla="*/ 0 w 13289216"/>
              <a:gd name="connsiteY74" fmla="*/ 1856056 h 8838363"/>
              <a:gd name="connsiteX75" fmla="*/ 0 w 13289216"/>
              <a:gd name="connsiteY75" fmla="*/ 1090065 h 8838363"/>
              <a:gd name="connsiteX76" fmla="*/ 0 w 13289216"/>
              <a:gd name="connsiteY76" fmla="*/ 500841 h 8838363"/>
              <a:gd name="connsiteX77" fmla="*/ 0 w 13289216"/>
              <a:gd name="connsiteY77" fmla="*/ 0 h 883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289216" h="8838363" extrusionOk="0">
                <a:moveTo>
                  <a:pt x="0" y="0"/>
                </a:moveTo>
                <a:cubicBezTo>
                  <a:pt x="150717" y="-31801"/>
                  <a:pt x="232587" y="36131"/>
                  <a:pt x="444900" y="0"/>
                </a:cubicBezTo>
                <a:cubicBezTo>
                  <a:pt x="657213" y="-36131"/>
                  <a:pt x="535472" y="17314"/>
                  <a:pt x="624015" y="0"/>
                </a:cubicBezTo>
                <a:cubicBezTo>
                  <a:pt x="712558" y="-17314"/>
                  <a:pt x="1169047" y="35399"/>
                  <a:pt x="1467592" y="0"/>
                </a:cubicBezTo>
                <a:cubicBezTo>
                  <a:pt x="1766137" y="-35399"/>
                  <a:pt x="1758967" y="12213"/>
                  <a:pt x="1912492" y="0"/>
                </a:cubicBezTo>
                <a:cubicBezTo>
                  <a:pt x="2066017" y="-12213"/>
                  <a:pt x="2194665" y="42630"/>
                  <a:pt x="2357391" y="0"/>
                </a:cubicBezTo>
                <a:cubicBezTo>
                  <a:pt x="2520117" y="-42630"/>
                  <a:pt x="2903891" y="5570"/>
                  <a:pt x="3200968" y="0"/>
                </a:cubicBezTo>
                <a:cubicBezTo>
                  <a:pt x="3498045" y="-5570"/>
                  <a:pt x="3405901" y="27340"/>
                  <a:pt x="3512975" y="0"/>
                </a:cubicBezTo>
                <a:cubicBezTo>
                  <a:pt x="3620049" y="-27340"/>
                  <a:pt x="4133487" y="25871"/>
                  <a:pt x="4356552" y="0"/>
                </a:cubicBezTo>
                <a:cubicBezTo>
                  <a:pt x="4579617" y="-25871"/>
                  <a:pt x="4846273" y="21780"/>
                  <a:pt x="5200128" y="0"/>
                </a:cubicBezTo>
                <a:cubicBezTo>
                  <a:pt x="5553983" y="-21780"/>
                  <a:pt x="5507829" y="60422"/>
                  <a:pt x="5777920" y="0"/>
                </a:cubicBezTo>
                <a:cubicBezTo>
                  <a:pt x="6048011" y="-60422"/>
                  <a:pt x="6374589" y="93512"/>
                  <a:pt x="6621496" y="0"/>
                </a:cubicBezTo>
                <a:cubicBezTo>
                  <a:pt x="6868403" y="-93512"/>
                  <a:pt x="6951756" y="10450"/>
                  <a:pt x="7066396" y="0"/>
                </a:cubicBezTo>
                <a:cubicBezTo>
                  <a:pt x="7181036" y="-10450"/>
                  <a:pt x="7346856" y="52182"/>
                  <a:pt x="7511296" y="0"/>
                </a:cubicBezTo>
                <a:cubicBezTo>
                  <a:pt x="7675736" y="-52182"/>
                  <a:pt x="8036458" y="65675"/>
                  <a:pt x="8221980" y="0"/>
                </a:cubicBezTo>
                <a:cubicBezTo>
                  <a:pt x="8407502" y="-65675"/>
                  <a:pt x="8544269" y="50259"/>
                  <a:pt x="8666880" y="0"/>
                </a:cubicBezTo>
                <a:cubicBezTo>
                  <a:pt x="8789491" y="-50259"/>
                  <a:pt x="9134579" y="50008"/>
                  <a:pt x="9510456" y="0"/>
                </a:cubicBezTo>
                <a:cubicBezTo>
                  <a:pt x="9886333" y="-50008"/>
                  <a:pt x="9960446" y="9976"/>
                  <a:pt x="10354033" y="0"/>
                </a:cubicBezTo>
                <a:cubicBezTo>
                  <a:pt x="10747620" y="-9976"/>
                  <a:pt x="10652761" y="41991"/>
                  <a:pt x="10931825" y="0"/>
                </a:cubicBezTo>
                <a:cubicBezTo>
                  <a:pt x="11210889" y="-41991"/>
                  <a:pt x="11211532" y="21869"/>
                  <a:pt x="11376724" y="0"/>
                </a:cubicBezTo>
                <a:cubicBezTo>
                  <a:pt x="11541916" y="-21869"/>
                  <a:pt x="11500683" y="13966"/>
                  <a:pt x="11555840" y="0"/>
                </a:cubicBezTo>
                <a:cubicBezTo>
                  <a:pt x="11610997" y="-13966"/>
                  <a:pt x="11743854" y="24502"/>
                  <a:pt x="11867848" y="0"/>
                </a:cubicBezTo>
                <a:cubicBezTo>
                  <a:pt x="11991842" y="-24502"/>
                  <a:pt x="12054084" y="13629"/>
                  <a:pt x="12179855" y="0"/>
                </a:cubicBezTo>
                <a:cubicBezTo>
                  <a:pt x="12305626" y="-13629"/>
                  <a:pt x="12525259" y="31016"/>
                  <a:pt x="12624755" y="0"/>
                </a:cubicBezTo>
                <a:cubicBezTo>
                  <a:pt x="12724251" y="-31016"/>
                  <a:pt x="13086289" y="32083"/>
                  <a:pt x="13289216" y="0"/>
                </a:cubicBezTo>
                <a:cubicBezTo>
                  <a:pt x="13295252" y="119638"/>
                  <a:pt x="13251139" y="365112"/>
                  <a:pt x="13289216" y="589224"/>
                </a:cubicBezTo>
                <a:cubicBezTo>
                  <a:pt x="13327293" y="813336"/>
                  <a:pt x="13230299" y="946532"/>
                  <a:pt x="13289216" y="1178448"/>
                </a:cubicBezTo>
                <a:cubicBezTo>
                  <a:pt x="13348133" y="1410364"/>
                  <a:pt x="13273265" y="1564645"/>
                  <a:pt x="13289216" y="1767673"/>
                </a:cubicBezTo>
                <a:cubicBezTo>
                  <a:pt x="13305167" y="1970702"/>
                  <a:pt x="13237785" y="2170597"/>
                  <a:pt x="13289216" y="2533664"/>
                </a:cubicBezTo>
                <a:cubicBezTo>
                  <a:pt x="13340647" y="2896731"/>
                  <a:pt x="13281174" y="3020561"/>
                  <a:pt x="13289216" y="3211272"/>
                </a:cubicBezTo>
                <a:cubicBezTo>
                  <a:pt x="13297258" y="3401983"/>
                  <a:pt x="13263004" y="3443827"/>
                  <a:pt x="13289216" y="3535345"/>
                </a:cubicBezTo>
                <a:cubicBezTo>
                  <a:pt x="13315428" y="3626863"/>
                  <a:pt x="13256771" y="3872379"/>
                  <a:pt x="13289216" y="4036186"/>
                </a:cubicBezTo>
                <a:cubicBezTo>
                  <a:pt x="13321661" y="4199993"/>
                  <a:pt x="13219708" y="4420230"/>
                  <a:pt x="13289216" y="4802177"/>
                </a:cubicBezTo>
                <a:cubicBezTo>
                  <a:pt x="13358724" y="5184124"/>
                  <a:pt x="13284928" y="5166816"/>
                  <a:pt x="13289216" y="5391401"/>
                </a:cubicBezTo>
                <a:cubicBezTo>
                  <a:pt x="13293504" y="5615986"/>
                  <a:pt x="13240458" y="5779755"/>
                  <a:pt x="13289216" y="6069009"/>
                </a:cubicBezTo>
                <a:cubicBezTo>
                  <a:pt x="13337974" y="6358263"/>
                  <a:pt x="13282607" y="6379228"/>
                  <a:pt x="13289216" y="6569850"/>
                </a:cubicBezTo>
                <a:cubicBezTo>
                  <a:pt x="13295825" y="6760472"/>
                  <a:pt x="13257932" y="7025756"/>
                  <a:pt x="13289216" y="7159074"/>
                </a:cubicBezTo>
                <a:cubicBezTo>
                  <a:pt x="13320500" y="7292392"/>
                  <a:pt x="13283057" y="7722600"/>
                  <a:pt x="13289216" y="7925065"/>
                </a:cubicBezTo>
                <a:cubicBezTo>
                  <a:pt x="13295375" y="8127530"/>
                  <a:pt x="13280115" y="8168705"/>
                  <a:pt x="13289216" y="8337522"/>
                </a:cubicBezTo>
                <a:cubicBezTo>
                  <a:pt x="13298317" y="8506339"/>
                  <a:pt x="13283936" y="8623211"/>
                  <a:pt x="13289216" y="8838363"/>
                </a:cubicBezTo>
                <a:cubicBezTo>
                  <a:pt x="13186286" y="8863844"/>
                  <a:pt x="13112665" y="8816257"/>
                  <a:pt x="12977208" y="8838363"/>
                </a:cubicBezTo>
                <a:cubicBezTo>
                  <a:pt x="12841751" y="8860469"/>
                  <a:pt x="12686021" y="8835281"/>
                  <a:pt x="12532308" y="8838363"/>
                </a:cubicBezTo>
                <a:cubicBezTo>
                  <a:pt x="12378595" y="8841445"/>
                  <a:pt x="12109369" y="8830887"/>
                  <a:pt x="11954516" y="8838363"/>
                </a:cubicBezTo>
                <a:cubicBezTo>
                  <a:pt x="11799663" y="8845839"/>
                  <a:pt x="11780470" y="8818362"/>
                  <a:pt x="11642509" y="8838363"/>
                </a:cubicBezTo>
                <a:cubicBezTo>
                  <a:pt x="11504548" y="8858364"/>
                  <a:pt x="11031802" y="8764812"/>
                  <a:pt x="10798932" y="8838363"/>
                </a:cubicBezTo>
                <a:cubicBezTo>
                  <a:pt x="10566062" y="8911914"/>
                  <a:pt x="10456237" y="8795557"/>
                  <a:pt x="10221140" y="8838363"/>
                </a:cubicBezTo>
                <a:cubicBezTo>
                  <a:pt x="9986043" y="8881169"/>
                  <a:pt x="9687005" y="8821078"/>
                  <a:pt x="9377564" y="8838363"/>
                </a:cubicBezTo>
                <a:cubicBezTo>
                  <a:pt x="9068123" y="8855648"/>
                  <a:pt x="8842543" y="8762888"/>
                  <a:pt x="8666880" y="8838363"/>
                </a:cubicBezTo>
                <a:cubicBezTo>
                  <a:pt x="8491217" y="8913838"/>
                  <a:pt x="8424657" y="8808096"/>
                  <a:pt x="8221980" y="8838363"/>
                </a:cubicBezTo>
                <a:cubicBezTo>
                  <a:pt x="8019303" y="8868630"/>
                  <a:pt x="7722253" y="8777634"/>
                  <a:pt x="7511296" y="8838363"/>
                </a:cubicBezTo>
                <a:cubicBezTo>
                  <a:pt x="7300339" y="8899092"/>
                  <a:pt x="7292456" y="8808249"/>
                  <a:pt x="7199288" y="8838363"/>
                </a:cubicBezTo>
                <a:cubicBezTo>
                  <a:pt x="7106120" y="8868477"/>
                  <a:pt x="6856039" y="8829168"/>
                  <a:pt x="6621496" y="8838363"/>
                </a:cubicBezTo>
                <a:cubicBezTo>
                  <a:pt x="6386953" y="8847558"/>
                  <a:pt x="6498233" y="8821874"/>
                  <a:pt x="6442381" y="8838363"/>
                </a:cubicBezTo>
                <a:cubicBezTo>
                  <a:pt x="6386529" y="8854852"/>
                  <a:pt x="5991894" y="8763221"/>
                  <a:pt x="5598804" y="8838363"/>
                </a:cubicBezTo>
                <a:cubicBezTo>
                  <a:pt x="5205714" y="8913505"/>
                  <a:pt x="5148689" y="8806833"/>
                  <a:pt x="5021012" y="8838363"/>
                </a:cubicBezTo>
                <a:cubicBezTo>
                  <a:pt x="4893335" y="8869893"/>
                  <a:pt x="4459762" y="8776474"/>
                  <a:pt x="4177436" y="8838363"/>
                </a:cubicBezTo>
                <a:cubicBezTo>
                  <a:pt x="3895110" y="8900252"/>
                  <a:pt x="3918347" y="8816735"/>
                  <a:pt x="3732536" y="8838363"/>
                </a:cubicBezTo>
                <a:cubicBezTo>
                  <a:pt x="3546725" y="8859991"/>
                  <a:pt x="3502413" y="8831806"/>
                  <a:pt x="3420529" y="8838363"/>
                </a:cubicBezTo>
                <a:cubicBezTo>
                  <a:pt x="3338645" y="8844920"/>
                  <a:pt x="3024633" y="8784489"/>
                  <a:pt x="2842737" y="8838363"/>
                </a:cubicBezTo>
                <a:cubicBezTo>
                  <a:pt x="2660841" y="8892237"/>
                  <a:pt x="2341476" y="8776162"/>
                  <a:pt x="2132052" y="8838363"/>
                </a:cubicBezTo>
                <a:cubicBezTo>
                  <a:pt x="1922628" y="8900564"/>
                  <a:pt x="1692985" y="8758876"/>
                  <a:pt x="1288476" y="8838363"/>
                </a:cubicBezTo>
                <a:cubicBezTo>
                  <a:pt x="883967" y="8917850"/>
                  <a:pt x="779763" y="8807651"/>
                  <a:pt x="577792" y="8838363"/>
                </a:cubicBezTo>
                <a:cubicBezTo>
                  <a:pt x="375821" y="8869075"/>
                  <a:pt x="125685" y="8802448"/>
                  <a:pt x="0" y="8838363"/>
                </a:cubicBezTo>
                <a:cubicBezTo>
                  <a:pt x="-25387" y="8663270"/>
                  <a:pt x="40377" y="8301128"/>
                  <a:pt x="0" y="8160755"/>
                </a:cubicBezTo>
                <a:cubicBezTo>
                  <a:pt x="-40377" y="8020382"/>
                  <a:pt x="46402" y="7839599"/>
                  <a:pt x="0" y="7659915"/>
                </a:cubicBezTo>
                <a:cubicBezTo>
                  <a:pt x="-46402" y="7480231"/>
                  <a:pt x="29941" y="7344684"/>
                  <a:pt x="0" y="7159074"/>
                </a:cubicBezTo>
                <a:cubicBezTo>
                  <a:pt x="-29941" y="6973464"/>
                  <a:pt x="60363" y="6749101"/>
                  <a:pt x="0" y="6481466"/>
                </a:cubicBezTo>
                <a:cubicBezTo>
                  <a:pt x="-60363" y="6213831"/>
                  <a:pt x="32329" y="6138494"/>
                  <a:pt x="0" y="5892242"/>
                </a:cubicBezTo>
                <a:cubicBezTo>
                  <a:pt x="-32329" y="5645990"/>
                  <a:pt x="9440" y="5695883"/>
                  <a:pt x="0" y="5568169"/>
                </a:cubicBezTo>
                <a:cubicBezTo>
                  <a:pt x="-9440" y="5440455"/>
                  <a:pt x="4589" y="5199735"/>
                  <a:pt x="0" y="5067328"/>
                </a:cubicBezTo>
                <a:cubicBezTo>
                  <a:pt x="-4589" y="4934921"/>
                  <a:pt x="80596" y="4696338"/>
                  <a:pt x="0" y="4389720"/>
                </a:cubicBezTo>
                <a:cubicBezTo>
                  <a:pt x="-80596" y="4083102"/>
                  <a:pt x="13438" y="4079624"/>
                  <a:pt x="0" y="3977263"/>
                </a:cubicBezTo>
                <a:cubicBezTo>
                  <a:pt x="-13438" y="3874902"/>
                  <a:pt x="62746" y="3583820"/>
                  <a:pt x="0" y="3211272"/>
                </a:cubicBezTo>
                <a:cubicBezTo>
                  <a:pt x="-62746" y="2838724"/>
                  <a:pt x="85604" y="2620370"/>
                  <a:pt x="0" y="2445280"/>
                </a:cubicBezTo>
                <a:cubicBezTo>
                  <a:pt x="-85604" y="2270190"/>
                  <a:pt x="15429" y="2040625"/>
                  <a:pt x="0" y="1856056"/>
                </a:cubicBezTo>
                <a:cubicBezTo>
                  <a:pt x="-15429" y="1671487"/>
                  <a:pt x="67522" y="1411369"/>
                  <a:pt x="0" y="1090065"/>
                </a:cubicBezTo>
                <a:cubicBezTo>
                  <a:pt x="-67522" y="768761"/>
                  <a:pt x="61333" y="753153"/>
                  <a:pt x="0" y="500841"/>
                </a:cubicBezTo>
                <a:cubicBezTo>
                  <a:pt x="-61333" y="248529"/>
                  <a:pt x="46011" y="110433"/>
                  <a:pt x="0" y="0"/>
                </a:cubicBezTo>
                <a:close/>
              </a:path>
            </a:pathLst>
          </a:custGeom>
          <a:noFill/>
          <a:ln w="28575" cap="flat" cmpd="sng">
            <a:solidFill>
              <a:schemeClr val="dk2"/>
            </a:solidFill>
            <a:prstDash val="solid"/>
            <a:round/>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346286506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2452</Words>
  <Application>Microsoft Macintosh PowerPoint</Application>
  <PresentationFormat>Custom</PresentationFormat>
  <Paragraphs>206</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Times</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Collins Munene Kariuki</cp:lastModifiedBy>
  <cp:revision>4</cp:revision>
  <dcterms:created xsi:type="dcterms:W3CDTF">2022-06-21T12:20:31Z</dcterms:created>
  <dcterms:modified xsi:type="dcterms:W3CDTF">2023-08-06T19:43:29Z</dcterms:modified>
</cp:coreProperties>
</file>